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57" r:id="rId3"/>
    <p:sldId id="263" r:id="rId4"/>
    <p:sldId id="258" r:id="rId5"/>
    <p:sldId id="259" r:id="rId6"/>
    <p:sldId id="261" r:id="rId7"/>
    <p:sldId id="285" r:id="rId8"/>
    <p:sldId id="262" r:id="rId9"/>
    <p:sldId id="284" r:id="rId10"/>
    <p:sldId id="260" r:id="rId11"/>
    <p:sldId id="267" r:id="rId12"/>
    <p:sldId id="281" r:id="rId13"/>
    <p:sldId id="268" r:id="rId14"/>
    <p:sldId id="282" r:id="rId15"/>
    <p:sldId id="270" r:id="rId16"/>
    <p:sldId id="271" r:id="rId17"/>
    <p:sldId id="29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38"/>
    <p:restoredTop sz="94727"/>
  </p:normalViewPr>
  <p:slideViewPr>
    <p:cSldViewPr snapToGrid="0" snapToObjects="1">
      <p:cViewPr varScale="1">
        <p:scale>
          <a:sx n="82" d="100"/>
          <a:sy n="82" d="100"/>
        </p:scale>
        <p:origin x="141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A0B6A-8177-4BEC-B089-4DFF70CA3C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1EB5BC4-B2A3-4CEB-9426-606D7200875B}">
      <dgm:prSet/>
      <dgm:spPr/>
      <dgm:t>
        <a:bodyPr/>
        <a:lstStyle/>
        <a:p>
          <a:r>
            <a:rPr lang="en-US" dirty="0">
              <a:latin typeface="PT Sans" panose="020B0503020203020204" pitchFamily="34" charset="77"/>
            </a:rPr>
            <a:t>Many benefits have been obtained through the advancements of technology.  It has brought electricity, cars, planes, telephones, computers and televisions to our society.  Some would argue that technology has made our life more stressful and worse.  One example would be the increasing concern regarding smart phone addiction. </a:t>
          </a:r>
        </a:p>
        <a:p>
          <a:r>
            <a:rPr lang="en-US" dirty="0">
              <a:latin typeface="PT Sans" panose="020B0503020203020204" pitchFamily="34" charset="77"/>
            </a:rPr>
            <a:t>If you had to give up your “smart phone”, explain</a:t>
          </a:r>
          <a:r>
            <a:rPr lang="en-US" dirty="0">
              <a:solidFill>
                <a:schemeClr val="tx1"/>
              </a:solidFill>
              <a:latin typeface="PT Sans" panose="020B0503020203020204" pitchFamily="34" charset="77"/>
            </a:rPr>
            <a:t> three </a:t>
          </a:r>
          <a:r>
            <a:rPr lang="en-US" dirty="0">
              <a:latin typeface="PT Sans" panose="020B0503020203020204" pitchFamily="34" charset="77"/>
            </a:rPr>
            <a:t>ways your life would be impacted (both positive and negative).</a:t>
          </a:r>
        </a:p>
      </dgm:t>
    </dgm:pt>
    <dgm:pt modelId="{1B6D0E6A-1BD7-442A-BAB4-7392E29735E8}" type="parTrans" cxnId="{BB301CD6-A191-4FC9-B210-6CEDC38C26AE}">
      <dgm:prSet/>
      <dgm:spPr/>
      <dgm:t>
        <a:bodyPr/>
        <a:lstStyle/>
        <a:p>
          <a:endParaRPr lang="en-US"/>
        </a:p>
      </dgm:t>
    </dgm:pt>
    <dgm:pt modelId="{A17B5768-FDAC-4119-BED3-18355220E2E7}" type="sibTrans" cxnId="{BB301CD6-A191-4FC9-B210-6CEDC38C26AE}">
      <dgm:prSet/>
      <dgm:spPr/>
      <dgm:t>
        <a:bodyPr/>
        <a:lstStyle/>
        <a:p>
          <a:endParaRPr lang="en-US"/>
        </a:p>
      </dgm:t>
    </dgm:pt>
    <dgm:pt modelId="{A1F7F8CC-E0D9-4DFE-BD39-74F2C77CF89D}">
      <dgm:prSet/>
      <dgm:spPr/>
      <dgm:t>
        <a:bodyPr/>
        <a:lstStyle/>
        <a:p>
          <a:r>
            <a:rPr lang="en-US" dirty="0">
              <a:latin typeface="PT Sans" panose="020B0503020203020204" pitchFamily="34" charset="77"/>
            </a:rPr>
            <a:t>HOSA Connection – Researched Persuasive Writing &amp; Speaking </a:t>
          </a:r>
        </a:p>
      </dgm:t>
    </dgm:pt>
    <dgm:pt modelId="{84064A48-9305-4176-886E-C19ABB634EDA}" type="parTrans" cxnId="{E65564A3-A668-4CC2-8C8E-E67F1762368C}">
      <dgm:prSet/>
      <dgm:spPr/>
      <dgm:t>
        <a:bodyPr/>
        <a:lstStyle/>
        <a:p>
          <a:endParaRPr lang="en-US"/>
        </a:p>
      </dgm:t>
    </dgm:pt>
    <dgm:pt modelId="{FC150908-F57F-483D-A137-7EFB07D3ABF1}" type="sibTrans" cxnId="{E65564A3-A668-4CC2-8C8E-E67F1762368C}">
      <dgm:prSet/>
      <dgm:spPr/>
      <dgm:t>
        <a:bodyPr/>
        <a:lstStyle/>
        <a:p>
          <a:endParaRPr lang="en-US"/>
        </a:p>
      </dgm:t>
    </dgm:pt>
    <dgm:pt modelId="{033B805A-E08E-234B-A2A9-43220A5DDFD5}" type="pres">
      <dgm:prSet presAssocID="{EFAA0B6A-8177-4BEC-B089-4DFF70CA3C0E}" presName="hierChild1" presStyleCnt="0">
        <dgm:presLayoutVars>
          <dgm:chPref val="1"/>
          <dgm:dir/>
          <dgm:animOne val="branch"/>
          <dgm:animLvl val="lvl"/>
          <dgm:resizeHandles/>
        </dgm:presLayoutVars>
      </dgm:prSet>
      <dgm:spPr/>
    </dgm:pt>
    <dgm:pt modelId="{1FCC2C5F-8B54-5044-A3FA-1BF60744714B}" type="pres">
      <dgm:prSet presAssocID="{21EB5BC4-B2A3-4CEB-9426-606D7200875B}" presName="hierRoot1" presStyleCnt="0"/>
      <dgm:spPr/>
    </dgm:pt>
    <dgm:pt modelId="{85D7C52C-B5FF-4140-800F-B2A99E103811}" type="pres">
      <dgm:prSet presAssocID="{21EB5BC4-B2A3-4CEB-9426-606D7200875B}" presName="composite" presStyleCnt="0"/>
      <dgm:spPr/>
    </dgm:pt>
    <dgm:pt modelId="{795CEE48-549C-6549-9FF8-586F158A4AEF}" type="pres">
      <dgm:prSet presAssocID="{21EB5BC4-B2A3-4CEB-9426-606D7200875B}" presName="background" presStyleLbl="node0" presStyleIdx="0" presStyleCnt="2"/>
      <dgm:spPr/>
    </dgm:pt>
    <dgm:pt modelId="{21BD434A-9A53-6B40-95EA-7468B3016536}" type="pres">
      <dgm:prSet presAssocID="{21EB5BC4-B2A3-4CEB-9426-606D7200875B}" presName="text" presStyleLbl="fgAcc0" presStyleIdx="0" presStyleCnt="2" custScaleX="125903" custScaleY="139830" custLinFactNeighborX="770" custLinFactNeighborY="-10189">
        <dgm:presLayoutVars>
          <dgm:chPref val="3"/>
        </dgm:presLayoutVars>
      </dgm:prSet>
      <dgm:spPr/>
    </dgm:pt>
    <dgm:pt modelId="{BAE75133-33D2-D748-A9C2-831152D0FB6B}" type="pres">
      <dgm:prSet presAssocID="{21EB5BC4-B2A3-4CEB-9426-606D7200875B}" presName="hierChild2" presStyleCnt="0"/>
      <dgm:spPr/>
    </dgm:pt>
    <dgm:pt modelId="{81C00933-EF48-B046-A41D-A035BDCD70DC}" type="pres">
      <dgm:prSet presAssocID="{A1F7F8CC-E0D9-4DFE-BD39-74F2C77CF89D}" presName="hierRoot1" presStyleCnt="0"/>
      <dgm:spPr/>
    </dgm:pt>
    <dgm:pt modelId="{D24D19A1-542B-BE44-8238-530FCD6C2AED}" type="pres">
      <dgm:prSet presAssocID="{A1F7F8CC-E0D9-4DFE-BD39-74F2C77CF89D}" presName="composite" presStyleCnt="0"/>
      <dgm:spPr/>
    </dgm:pt>
    <dgm:pt modelId="{5748067C-DC77-7A49-A778-C6C538C03E32}" type="pres">
      <dgm:prSet presAssocID="{A1F7F8CC-E0D9-4DFE-BD39-74F2C77CF89D}" presName="background" presStyleLbl="node0" presStyleIdx="1" presStyleCnt="2"/>
      <dgm:spPr/>
    </dgm:pt>
    <dgm:pt modelId="{312AB85B-63C7-9B43-B8A1-49ADAA8FE43A}" type="pres">
      <dgm:prSet presAssocID="{A1F7F8CC-E0D9-4DFE-BD39-74F2C77CF89D}" presName="text" presStyleLbl="fgAcc0" presStyleIdx="1" presStyleCnt="2">
        <dgm:presLayoutVars>
          <dgm:chPref val="3"/>
        </dgm:presLayoutVars>
      </dgm:prSet>
      <dgm:spPr/>
    </dgm:pt>
    <dgm:pt modelId="{E5DAB455-BEFA-6943-97DF-6C1FB5B5446B}" type="pres">
      <dgm:prSet presAssocID="{A1F7F8CC-E0D9-4DFE-BD39-74F2C77CF89D}" presName="hierChild2" presStyleCnt="0"/>
      <dgm:spPr/>
    </dgm:pt>
  </dgm:ptLst>
  <dgm:cxnLst>
    <dgm:cxn modelId="{178B9251-B122-3542-9376-451FD119FE70}" type="presOf" srcId="{21EB5BC4-B2A3-4CEB-9426-606D7200875B}" destId="{21BD434A-9A53-6B40-95EA-7468B3016536}" srcOrd="0" destOrd="0" presId="urn:microsoft.com/office/officeart/2005/8/layout/hierarchy1"/>
    <dgm:cxn modelId="{40E2C36A-0E65-874F-AAC6-A29901BF6601}" type="presOf" srcId="{A1F7F8CC-E0D9-4DFE-BD39-74F2C77CF89D}" destId="{312AB85B-63C7-9B43-B8A1-49ADAA8FE43A}" srcOrd="0" destOrd="0" presId="urn:microsoft.com/office/officeart/2005/8/layout/hierarchy1"/>
    <dgm:cxn modelId="{57E5A06D-94EA-E346-8D24-427B855EF9A6}" type="presOf" srcId="{EFAA0B6A-8177-4BEC-B089-4DFF70CA3C0E}" destId="{033B805A-E08E-234B-A2A9-43220A5DDFD5}" srcOrd="0" destOrd="0" presId="urn:microsoft.com/office/officeart/2005/8/layout/hierarchy1"/>
    <dgm:cxn modelId="{E65564A3-A668-4CC2-8C8E-E67F1762368C}" srcId="{EFAA0B6A-8177-4BEC-B089-4DFF70CA3C0E}" destId="{A1F7F8CC-E0D9-4DFE-BD39-74F2C77CF89D}" srcOrd="1" destOrd="0" parTransId="{84064A48-9305-4176-886E-C19ABB634EDA}" sibTransId="{FC150908-F57F-483D-A137-7EFB07D3ABF1}"/>
    <dgm:cxn modelId="{BB301CD6-A191-4FC9-B210-6CEDC38C26AE}" srcId="{EFAA0B6A-8177-4BEC-B089-4DFF70CA3C0E}" destId="{21EB5BC4-B2A3-4CEB-9426-606D7200875B}" srcOrd="0" destOrd="0" parTransId="{1B6D0E6A-1BD7-442A-BAB4-7392E29735E8}" sibTransId="{A17B5768-FDAC-4119-BED3-18355220E2E7}"/>
    <dgm:cxn modelId="{04C706B3-94B3-9840-941F-21753B52ADAF}" type="presParOf" srcId="{033B805A-E08E-234B-A2A9-43220A5DDFD5}" destId="{1FCC2C5F-8B54-5044-A3FA-1BF60744714B}" srcOrd="0" destOrd="0" presId="urn:microsoft.com/office/officeart/2005/8/layout/hierarchy1"/>
    <dgm:cxn modelId="{C231498B-8645-9740-AAF9-8D039C9F7F5E}" type="presParOf" srcId="{1FCC2C5F-8B54-5044-A3FA-1BF60744714B}" destId="{85D7C52C-B5FF-4140-800F-B2A99E103811}" srcOrd="0" destOrd="0" presId="urn:microsoft.com/office/officeart/2005/8/layout/hierarchy1"/>
    <dgm:cxn modelId="{A69EF396-1DC3-FE4F-AB41-2003827D1531}" type="presParOf" srcId="{85D7C52C-B5FF-4140-800F-B2A99E103811}" destId="{795CEE48-549C-6549-9FF8-586F158A4AEF}" srcOrd="0" destOrd="0" presId="urn:microsoft.com/office/officeart/2005/8/layout/hierarchy1"/>
    <dgm:cxn modelId="{A1A1D62C-2320-0B43-A132-2B2FA387E963}" type="presParOf" srcId="{85D7C52C-B5FF-4140-800F-B2A99E103811}" destId="{21BD434A-9A53-6B40-95EA-7468B3016536}" srcOrd="1" destOrd="0" presId="urn:microsoft.com/office/officeart/2005/8/layout/hierarchy1"/>
    <dgm:cxn modelId="{DB7F20B3-08D5-CA47-A236-5DF445B64645}" type="presParOf" srcId="{1FCC2C5F-8B54-5044-A3FA-1BF60744714B}" destId="{BAE75133-33D2-D748-A9C2-831152D0FB6B}" srcOrd="1" destOrd="0" presId="urn:microsoft.com/office/officeart/2005/8/layout/hierarchy1"/>
    <dgm:cxn modelId="{3FFD8609-0890-3B40-B812-63AF891B8F37}" type="presParOf" srcId="{033B805A-E08E-234B-A2A9-43220A5DDFD5}" destId="{81C00933-EF48-B046-A41D-A035BDCD70DC}" srcOrd="1" destOrd="0" presId="urn:microsoft.com/office/officeart/2005/8/layout/hierarchy1"/>
    <dgm:cxn modelId="{7DB03B41-A1F0-1C49-988D-AAB632431DFD}" type="presParOf" srcId="{81C00933-EF48-B046-A41D-A035BDCD70DC}" destId="{D24D19A1-542B-BE44-8238-530FCD6C2AED}" srcOrd="0" destOrd="0" presId="urn:microsoft.com/office/officeart/2005/8/layout/hierarchy1"/>
    <dgm:cxn modelId="{C8E1A74D-C270-104F-BA53-5A7972A40F5B}" type="presParOf" srcId="{D24D19A1-542B-BE44-8238-530FCD6C2AED}" destId="{5748067C-DC77-7A49-A778-C6C538C03E32}" srcOrd="0" destOrd="0" presId="urn:microsoft.com/office/officeart/2005/8/layout/hierarchy1"/>
    <dgm:cxn modelId="{C237ED86-5FEF-6C47-AA46-333BBFCF9C43}" type="presParOf" srcId="{D24D19A1-542B-BE44-8238-530FCD6C2AED}" destId="{312AB85B-63C7-9B43-B8A1-49ADAA8FE43A}" srcOrd="1" destOrd="0" presId="urn:microsoft.com/office/officeart/2005/8/layout/hierarchy1"/>
    <dgm:cxn modelId="{CAD2626C-199E-FF4D-A60D-AEF5ECE21923}" type="presParOf" srcId="{81C00933-EF48-B046-A41D-A035BDCD70DC}" destId="{E5DAB455-BEFA-6943-97DF-6C1FB5B5446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2B9531-8125-4F7E-B157-0402C14D63CF}"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n-US"/>
        </a:p>
      </dgm:t>
    </dgm:pt>
    <dgm:pt modelId="{0FEA3E08-28A2-4568-AC0C-21A516277DF6}">
      <dgm:prSet/>
      <dgm:spPr/>
      <dgm:t>
        <a:bodyPr/>
        <a:lstStyle/>
        <a:p>
          <a:r>
            <a:rPr lang="en-US" dirty="0">
              <a:latin typeface="PT Sans" panose="020B0503020203020204" pitchFamily="34" charset="77"/>
            </a:rPr>
            <a:t>SPARKY – overcoming obstacles</a:t>
          </a:r>
        </a:p>
      </dgm:t>
    </dgm:pt>
    <dgm:pt modelId="{7898A414-1A59-4776-A3B1-6CFA34CDF086}" type="parTrans" cxnId="{DEA568D1-D654-456B-BF9B-45A8B0545C12}">
      <dgm:prSet/>
      <dgm:spPr/>
      <dgm:t>
        <a:bodyPr/>
        <a:lstStyle/>
        <a:p>
          <a:endParaRPr lang="en-US"/>
        </a:p>
      </dgm:t>
    </dgm:pt>
    <dgm:pt modelId="{EAB5A7E3-6B51-4A0B-B84C-7CE13D1E6917}" type="sibTrans" cxnId="{DEA568D1-D654-456B-BF9B-45A8B0545C12}">
      <dgm:prSet/>
      <dgm:spPr/>
      <dgm:t>
        <a:bodyPr/>
        <a:lstStyle/>
        <a:p>
          <a:endParaRPr lang="en-US"/>
        </a:p>
      </dgm:t>
    </dgm:pt>
    <dgm:pt modelId="{CC2F8BB3-6693-4C5C-AF04-48BDC67715A3}">
      <dgm:prSet/>
      <dgm:spPr/>
      <dgm:t>
        <a:bodyPr/>
        <a:lstStyle/>
        <a:p>
          <a:r>
            <a:rPr lang="en-US" dirty="0">
              <a:latin typeface="PT Sans" panose="020B0503020203020204" pitchFamily="34" charset="77"/>
            </a:rPr>
            <a:t>BETTY ANN – cultural differences and acceptance</a:t>
          </a:r>
        </a:p>
      </dgm:t>
    </dgm:pt>
    <dgm:pt modelId="{3C79884C-C03D-4196-BD11-BA4F448F8F5F}" type="parTrans" cxnId="{7300E259-1287-4F5F-810E-4B8E2C6A7A05}">
      <dgm:prSet/>
      <dgm:spPr/>
      <dgm:t>
        <a:bodyPr/>
        <a:lstStyle/>
        <a:p>
          <a:endParaRPr lang="en-US"/>
        </a:p>
      </dgm:t>
    </dgm:pt>
    <dgm:pt modelId="{BA4C97BB-7A89-4F0A-A8F2-1C3F984DAAF1}" type="sibTrans" cxnId="{7300E259-1287-4F5F-810E-4B8E2C6A7A05}">
      <dgm:prSet/>
      <dgm:spPr/>
      <dgm:t>
        <a:bodyPr/>
        <a:lstStyle/>
        <a:p>
          <a:endParaRPr lang="en-US"/>
        </a:p>
      </dgm:t>
    </dgm:pt>
    <dgm:pt modelId="{D7D9CA61-073A-BB44-B396-06213CE58AD3}" type="pres">
      <dgm:prSet presAssocID="{F82B9531-8125-4F7E-B157-0402C14D63CF}" presName="diagram" presStyleCnt="0">
        <dgm:presLayoutVars>
          <dgm:chPref val="1"/>
          <dgm:dir/>
          <dgm:animOne val="branch"/>
          <dgm:animLvl val="lvl"/>
          <dgm:resizeHandles/>
        </dgm:presLayoutVars>
      </dgm:prSet>
      <dgm:spPr/>
    </dgm:pt>
    <dgm:pt modelId="{4082724D-47AD-D342-AD9B-11CDF2616872}" type="pres">
      <dgm:prSet presAssocID="{0FEA3E08-28A2-4568-AC0C-21A516277DF6}" presName="root" presStyleCnt="0"/>
      <dgm:spPr/>
    </dgm:pt>
    <dgm:pt modelId="{8C2AAA95-AFD1-8F45-89BD-C16DC3E1E36B}" type="pres">
      <dgm:prSet presAssocID="{0FEA3E08-28A2-4568-AC0C-21A516277DF6}" presName="rootComposite" presStyleCnt="0"/>
      <dgm:spPr/>
    </dgm:pt>
    <dgm:pt modelId="{2C2CF8FA-12C5-574A-B581-CA7055D56344}" type="pres">
      <dgm:prSet presAssocID="{0FEA3E08-28A2-4568-AC0C-21A516277DF6}" presName="rootText" presStyleLbl="node1" presStyleIdx="0" presStyleCnt="2"/>
      <dgm:spPr/>
    </dgm:pt>
    <dgm:pt modelId="{F12B7EBD-0ABC-6A41-B35E-E3BDB906AF7D}" type="pres">
      <dgm:prSet presAssocID="{0FEA3E08-28A2-4568-AC0C-21A516277DF6}" presName="rootConnector" presStyleLbl="node1" presStyleIdx="0" presStyleCnt="2"/>
      <dgm:spPr/>
    </dgm:pt>
    <dgm:pt modelId="{DAF67AB6-5958-8842-920E-2CF24CFDE641}" type="pres">
      <dgm:prSet presAssocID="{0FEA3E08-28A2-4568-AC0C-21A516277DF6}" presName="childShape" presStyleCnt="0"/>
      <dgm:spPr/>
    </dgm:pt>
    <dgm:pt modelId="{1CEB3121-B7C1-8C43-8065-640D2CA507A7}" type="pres">
      <dgm:prSet presAssocID="{CC2F8BB3-6693-4C5C-AF04-48BDC67715A3}" presName="root" presStyleCnt="0"/>
      <dgm:spPr/>
    </dgm:pt>
    <dgm:pt modelId="{12CD9419-7EF3-7C41-9D74-A047CE0FB8B7}" type="pres">
      <dgm:prSet presAssocID="{CC2F8BB3-6693-4C5C-AF04-48BDC67715A3}" presName="rootComposite" presStyleCnt="0"/>
      <dgm:spPr/>
    </dgm:pt>
    <dgm:pt modelId="{C22D07A2-C485-9E49-B1C2-D5442DF1E40E}" type="pres">
      <dgm:prSet presAssocID="{CC2F8BB3-6693-4C5C-AF04-48BDC67715A3}" presName="rootText" presStyleLbl="node1" presStyleIdx="1" presStyleCnt="2"/>
      <dgm:spPr/>
    </dgm:pt>
    <dgm:pt modelId="{8AB01FCF-9586-BC4A-9B02-2CAB11C5BF87}" type="pres">
      <dgm:prSet presAssocID="{CC2F8BB3-6693-4C5C-AF04-48BDC67715A3}" presName="rootConnector" presStyleLbl="node1" presStyleIdx="1" presStyleCnt="2"/>
      <dgm:spPr/>
    </dgm:pt>
    <dgm:pt modelId="{0248546F-E6E7-E346-8FCB-770FC40E422C}" type="pres">
      <dgm:prSet presAssocID="{CC2F8BB3-6693-4C5C-AF04-48BDC67715A3}" presName="childShape" presStyleCnt="0"/>
      <dgm:spPr/>
    </dgm:pt>
  </dgm:ptLst>
  <dgm:cxnLst>
    <dgm:cxn modelId="{ECB81501-3F3A-CC43-829E-869541C82386}" type="presOf" srcId="{CC2F8BB3-6693-4C5C-AF04-48BDC67715A3}" destId="{C22D07A2-C485-9E49-B1C2-D5442DF1E40E}" srcOrd="0" destOrd="0" presId="urn:microsoft.com/office/officeart/2005/8/layout/hierarchy3"/>
    <dgm:cxn modelId="{B7CFBA0D-4A0F-9C40-AB98-ECA9FAA2A9AA}" type="presOf" srcId="{CC2F8BB3-6693-4C5C-AF04-48BDC67715A3}" destId="{8AB01FCF-9586-BC4A-9B02-2CAB11C5BF87}" srcOrd="1" destOrd="0" presId="urn:microsoft.com/office/officeart/2005/8/layout/hierarchy3"/>
    <dgm:cxn modelId="{89180758-325F-1B4D-9DC6-1ED8A5ABDCD4}" type="presOf" srcId="{F82B9531-8125-4F7E-B157-0402C14D63CF}" destId="{D7D9CA61-073A-BB44-B396-06213CE58AD3}" srcOrd="0" destOrd="0" presId="urn:microsoft.com/office/officeart/2005/8/layout/hierarchy3"/>
    <dgm:cxn modelId="{7300E259-1287-4F5F-810E-4B8E2C6A7A05}" srcId="{F82B9531-8125-4F7E-B157-0402C14D63CF}" destId="{CC2F8BB3-6693-4C5C-AF04-48BDC67715A3}" srcOrd="1" destOrd="0" parTransId="{3C79884C-C03D-4196-BD11-BA4F448F8F5F}" sibTransId="{BA4C97BB-7A89-4F0A-A8F2-1C3F984DAAF1}"/>
    <dgm:cxn modelId="{F0453C71-F21A-7D4F-8965-9C92465E4CFC}" type="presOf" srcId="{0FEA3E08-28A2-4568-AC0C-21A516277DF6}" destId="{F12B7EBD-0ABC-6A41-B35E-E3BDB906AF7D}" srcOrd="1" destOrd="0" presId="urn:microsoft.com/office/officeart/2005/8/layout/hierarchy3"/>
    <dgm:cxn modelId="{186C08BF-7286-024F-8677-36336701172B}" type="presOf" srcId="{0FEA3E08-28A2-4568-AC0C-21A516277DF6}" destId="{2C2CF8FA-12C5-574A-B581-CA7055D56344}" srcOrd="0" destOrd="0" presId="urn:microsoft.com/office/officeart/2005/8/layout/hierarchy3"/>
    <dgm:cxn modelId="{DEA568D1-D654-456B-BF9B-45A8B0545C12}" srcId="{F82B9531-8125-4F7E-B157-0402C14D63CF}" destId="{0FEA3E08-28A2-4568-AC0C-21A516277DF6}" srcOrd="0" destOrd="0" parTransId="{7898A414-1A59-4776-A3B1-6CFA34CDF086}" sibTransId="{EAB5A7E3-6B51-4A0B-B84C-7CE13D1E6917}"/>
    <dgm:cxn modelId="{6C58EF32-D22D-D84A-945E-368EB49E7A85}" type="presParOf" srcId="{D7D9CA61-073A-BB44-B396-06213CE58AD3}" destId="{4082724D-47AD-D342-AD9B-11CDF2616872}" srcOrd="0" destOrd="0" presId="urn:microsoft.com/office/officeart/2005/8/layout/hierarchy3"/>
    <dgm:cxn modelId="{557C9374-A817-3345-94CD-E4364751EA72}" type="presParOf" srcId="{4082724D-47AD-D342-AD9B-11CDF2616872}" destId="{8C2AAA95-AFD1-8F45-89BD-C16DC3E1E36B}" srcOrd="0" destOrd="0" presId="urn:microsoft.com/office/officeart/2005/8/layout/hierarchy3"/>
    <dgm:cxn modelId="{79753F6C-954B-6E4B-9BE0-194F9ABF9379}" type="presParOf" srcId="{8C2AAA95-AFD1-8F45-89BD-C16DC3E1E36B}" destId="{2C2CF8FA-12C5-574A-B581-CA7055D56344}" srcOrd="0" destOrd="0" presId="urn:microsoft.com/office/officeart/2005/8/layout/hierarchy3"/>
    <dgm:cxn modelId="{FE3EA0F4-4CA5-0F4D-B9D0-2D42299841DF}" type="presParOf" srcId="{8C2AAA95-AFD1-8F45-89BD-C16DC3E1E36B}" destId="{F12B7EBD-0ABC-6A41-B35E-E3BDB906AF7D}" srcOrd="1" destOrd="0" presId="urn:microsoft.com/office/officeart/2005/8/layout/hierarchy3"/>
    <dgm:cxn modelId="{5094ECF8-A617-8544-A038-96BA845D8E87}" type="presParOf" srcId="{4082724D-47AD-D342-AD9B-11CDF2616872}" destId="{DAF67AB6-5958-8842-920E-2CF24CFDE641}" srcOrd="1" destOrd="0" presId="urn:microsoft.com/office/officeart/2005/8/layout/hierarchy3"/>
    <dgm:cxn modelId="{E7E4FB1E-7E54-9846-ABDD-D049FE43D64C}" type="presParOf" srcId="{D7D9CA61-073A-BB44-B396-06213CE58AD3}" destId="{1CEB3121-B7C1-8C43-8065-640D2CA507A7}" srcOrd="1" destOrd="0" presId="urn:microsoft.com/office/officeart/2005/8/layout/hierarchy3"/>
    <dgm:cxn modelId="{34D5D9E1-939D-7441-9B4B-6B2485930D50}" type="presParOf" srcId="{1CEB3121-B7C1-8C43-8065-640D2CA507A7}" destId="{12CD9419-7EF3-7C41-9D74-A047CE0FB8B7}" srcOrd="0" destOrd="0" presId="urn:microsoft.com/office/officeart/2005/8/layout/hierarchy3"/>
    <dgm:cxn modelId="{B42547FD-1025-3746-9EC1-DDEF0FD5871A}" type="presParOf" srcId="{12CD9419-7EF3-7C41-9D74-A047CE0FB8B7}" destId="{C22D07A2-C485-9E49-B1C2-D5442DF1E40E}" srcOrd="0" destOrd="0" presId="urn:microsoft.com/office/officeart/2005/8/layout/hierarchy3"/>
    <dgm:cxn modelId="{D70F30D9-E701-9A46-B17E-063BE5FE5333}" type="presParOf" srcId="{12CD9419-7EF3-7C41-9D74-A047CE0FB8B7}" destId="{8AB01FCF-9586-BC4A-9B02-2CAB11C5BF87}" srcOrd="1" destOrd="0" presId="urn:microsoft.com/office/officeart/2005/8/layout/hierarchy3"/>
    <dgm:cxn modelId="{4B9E22C0-1AB4-B14C-BDC1-D8B1F865B6F3}" type="presParOf" srcId="{1CEB3121-B7C1-8C43-8065-640D2CA507A7}" destId="{0248546F-E6E7-E346-8FCB-770FC40E422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CEE48-549C-6549-9FF8-586F158A4AEF}">
      <dsp:nvSpPr>
        <dsp:cNvPr id="0" name=""/>
        <dsp:cNvSpPr/>
      </dsp:nvSpPr>
      <dsp:spPr>
        <a:xfrm>
          <a:off x="38360" y="-227860"/>
          <a:ext cx="5444663" cy="38398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D434A-9A53-6B40-95EA-7468B3016536}">
      <dsp:nvSpPr>
        <dsp:cNvPr id="0" name=""/>
        <dsp:cNvSpPr/>
      </dsp:nvSpPr>
      <dsp:spPr>
        <a:xfrm>
          <a:off x="518858" y="228613"/>
          <a:ext cx="5444663" cy="38398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T Sans" panose="020B0503020203020204" pitchFamily="34" charset="77"/>
            </a:rPr>
            <a:t>Many benefits have been obtained through the advancements of technology.  It has brought electricity, cars, planes, telephones, computers and televisions to our society.  Some would argue that technology has made our life more stressful and worse.  One example would be the increasing concern regarding smart phone addiction. </a:t>
          </a:r>
        </a:p>
        <a:p>
          <a:pPr marL="0" lvl="0" indent="0" algn="ctr" defTabSz="889000">
            <a:lnSpc>
              <a:spcPct val="90000"/>
            </a:lnSpc>
            <a:spcBef>
              <a:spcPct val="0"/>
            </a:spcBef>
            <a:spcAft>
              <a:spcPct val="35000"/>
            </a:spcAft>
            <a:buNone/>
          </a:pPr>
          <a:r>
            <a:rPr lang="en-US" sz="2000" kern="1200" dirty="0">
              <a:latin typeface="PT Sans" panose="020B0503020203020204" pitchFamily="34" charset="77"/>
            </a:rPr>
            <a:t>If you had to give up your “smart phone”, explain</a:t>
          </a:r>
          <a:r>
            <a:rPr lang="en-US" sz="2000" kern="1200" dirty="0">
              <a:solidFill>
                <a:schemeClr val="tx1"/>
              </a:solidFill>
              <a:latin typeface="PT Sans" panose="020B0503020203020204" pitchFamily="34" charset="77"/>
            </a:rPr>
            <a:t> three </a:t>
          </a:r>
          <a:r>
            <a:rPr lang="en-US" sz="2000" kern="1200" dirty="0">
              <a:latin typeface="PT Sans" panose="020B0503020203020204" pitchFamily="34" charset="77"/>
            </a:rPr>
            <a:t>ways your life would be impacted (both positive and negative).</a:t>
          </a:r>
        </a:p>
      </dsp:txBody>
      <dsp:txXfrm>
        <a:off x="631322" y="341077"/>
        <a:ext cx="5219735" cy="3614875"/>
      </dsp:txXfrm>
    </dsp:sp>
    <dsp:sp modelId="{5748067C-DC77-7A49-A778-C6C538C03E32}">
      <dsp:nvSpPr>
        <dsp:cNvPr id="0" name=""/>
        <dsp:cNvSpPr/>
      </dsp:nvSpPr>
      <dsp:spPr>
        <a:xfrm>
          <a:off x="6410722" y="51934"/>
          <a:ext cx="4324490" cy="27460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AB85B-63C7-9B43-B8A1-49ADAA8FE43A}">
      <dsp:nvSpPr>
        <dsp:cNvPr id="0" name=""/>
        <dsp:cNvSpPr/>
      </dsp:nvSpPr>
      <dsp:spPr>
        <a:xfrm>
          <a:off x="6891221" y="508408"/>
          <a:ext cx="4324490" cy="27460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PT Sans" panose="020B0503020203020204" pitchFamily="34" charset="77"/>
            </a:rPr>
            <a:t>HOSA Connection – Researched Persuasive Writing &amp; Speaking </a:t>
          </a:r>
        </a:p>
      </dsp:txBody>
      <dsp:txXfrm>
        <a:off x="6971650" y="588837"/>
        <a:ext cx="4163632" cy="2585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CF8FA-12C5-574A-B581-CA7055D56344}">
      <dsp:nvSpPr>
        <dsp:cNvPr id="0" name=""/>
        <dsp:cNvSpPr/>
      </dsp:nvSpPr>
      <dsp:spPr>
        <a:xfrm>
          <a:off x="1283" y="1007554"/>
          <a:ext cx="4672458" cy="23362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PT Sans" panose="020B0503020203020204" pitchFamily="34" charset="77"/>
            </a:rPr>
            <a:t>SPARKY – overcoming obstacles</a:t>
          </a:r>
        </a:p>
      </dsp:txBody>
      <dsp:txXfrm>
        <a:off x="69709" y="1075980"/>
        <a:ext cx="4535606" cy="2199377"/>
      </dsp:txXfrm>
    </dsp:sp>
    <dsp:sp modelId="{C22D07A2-C485-9E49-B1C2-D5442DF1E40E}">
      <dsp:nvSpPr>
        <dsp:cNvPr id="0" name=""/>
        <dsp:cNvSpPr/>
      </dsp:nvSpPr>
      <dsp:spPr>
        <a:xfrm>
          <a:off x="5841857" y="1007554"/>
          <a:ext cx="4672458" cy="2336229"/>
        </a:xfrm>
        <a:prstGeom prst="roundRect">
          <a:avLst>
            <a:gd name="adj" fmla="val 10000"/>
          </a:avLst>
        </a:prstGeom>
        <a:solidFill>
          <a:schemeClr val="accent2">
            <a:hueOff val="-1502898"/>
            <a:satOff val="10750"/>
            <a:lumOff val="-60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dirty="0">
              <a:latin typeface="PT Sans" panose="020B0503020203020204" pitchFamily="34" charset="77"/>
            </a:rPr>
            <a:t>BETTY ANN – cultural differences and acceptance</a:t>
          </a:r>
        </a:p>
      </dsp:txBody>
      <dsp:txXfrm>
        <a:off x="5910283" y="1075980"/>
        <a:ext cx="4535606" cy="21993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10646-1366-4D27-A9B2-4D79C0AAAA83}" type="datetimeFigureOut">
              <a:rPr lang="en-US" smtClean="0"/>
              <a:t>8/10/20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E42D6-1E18-4672-AD8F-49242184398A}" type="slidenum">
              <a:rPr lang="en-US" smtClean="0"/>
              <a:t>‹#›</a:t>
            </a:fld>
            <a:endParaRPr lang="en-US" dirty="0"/>
          </a:p>
        </p:txBody>
      </p:sp>
    </p:spTree>
    <p:extLst>
      <p:ext uri="{BB962C8B-B14F-4D97-AF65-F5344CB8AC3E}">
        <p14:creationId xmlns:p14="http://schemas.microsoft.com/office/powerpoint/2010/main" val="416523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E42D6-1E18-4672-AD8F-49242184398A}" type="slidenum">
              <a:rPr lang="en-US" smtClean="0"/>
              <a:t>2</a:t>
            </a:fld>
            <a:endParaRPr lang="en-US" dirty="0"/>
          </a:p>
        </p:txBody>
      </p:sp>
    </p:spTree>
    <p:extLst>
      <p:ext uri="{BB962C8B-B14F-4D97-AF65-F5344CB8AC3E}">
        <p14:creationId xmlns:p14="http://schemas.microsoft.com/office/powerpoint/2010/main" val="95471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5E42D6-1E18-4672-AD8F-49242184398A}" type="slidenum">
              <a:rPr lang="en-US" smtClean="0"/>
              <a:t>11</a:t>
            </a:fld>
            <a:endParaRPr lang="en-US" dirty="0"/>
          </a:p>
        </p:txBody>
      </p:sp>
    </p:spTree>
    <p:extLst>
      <p:ext uri="{BB962C8B-B14F-4D97-AF65-F5344CB8AC3E}">
        <p14:creationId xmlns:p14="http://schemas.microsoft.com/office/powerpoint/2010/main" val="112694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5967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306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43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3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83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80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60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7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61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720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8/10/20</a:t>
            </a:fld>
            <a:endParaRPr lang="en-US" dirty="0"/>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dirty="0"/>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011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8/10/20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dirty="0"/>
          </a:p>
        </p:txBody>
      </p:sp>
    </p:spTree>
    <p:extLst>
      <p:ext uri="{BB962C8B-B14F-4D97-AF65-F5344CB8AC3E}">
        <p14:creationId xmlns:p14="http://schemas.microsoft.com/office/powerpoint/2010/main" val="124052326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edweek.org/ew/articles/2020/07/22/tips-for-balancing-work-and-life-while.html?cmp=eml-eb-sr-teacherwellness-08032020&amp;M=59633380&amp;U=2039818&amp;UUID=965734c103a03702fa0114aa2cc4c8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2N7KfC4V2VY&amp;t=1s"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32952F-5449-9444-9F29-A65777D51FB9}"/>
              </a:ext>
            </a:extLst>
          </p:cNvPr>
          <p:cNvSpPr>
            <a:spLocks noGrp="1"/>
          </p:cNvSpPr>
          <p:nvPr>
            <p:ph type="ctrTitle"/>
          </p:nvPr>
        </p:nvSpPr>
        <p:spPr>
          <a:xfrm>
            <a:off x="874815" y="798703"/>
            <a:ext cx="5221185" cy="3072015"/>
          </a:xfrm>
        </p:spPr>
        <p:txBody>
          <a:bodyPr anchor="b">
            <a:normAutofit/>
          </a:bodyPr>
          <a:lstStyle/>
          <a:p>
            <a:r>
              <a:rPr lang="en-US" sz="5400" dirty="0">
                <a:latin typeface="PT Sans" panose="020B0503020203020204" pitchFamily="34" charset="77"/>
              </a:rPr>
              <a:t>Here You Go – HOSA Favorites – Part I</a:t>
            </a:r>
          </a:p>
        </p:txBody>
      </p:sp>
      <p:sp>
        <p:nvSpPr>
          <p:cNvPr id="3" name="Subtitle 2">
            <a:extLst>
              <a:ext uri="{FF2B5EF4-FFF2-40B4-BE49-F238E27FC236}">
                <a16:creationId xmlns:a16="http://schemas.microsoft.com/office/drawing/2014/main" id="{C5E9FA42-14BF-B141-A44F-4F320EE73CC3}"/>
              </a:ext>
            </a:extLst>
          </p:cNvPr>
          <p:cNvSpPr>
            <a:spLocks noGrp="1"/>
          </p:cNvSpPr>
          <p:nvPr>
            <p:ph type="subTitle" idx="1"/>
          </p:nvPr>
        </p:nvSpPr>
        <p:spPr>
          <a:xfrm>
            <a:off x="874815" y="4156648"/>
            <a:ext cx="5221185" cy="2102108"/>
          </a:xfrm>
        </p:spPr>
        <p:txBody>
          <a:bodyPr anchor="t">
            <a:normAutofit/>
          </a:bodyPr>
          <a:lstStyle/>
          <a:p>
            <a:r>
              <a:rPr lang="en-US" dirty="0">
                <a:latin typeface="PT Sans" panose="020B0503020203020204" pitchFamily="34" charset="77"/>
              </a:rPr>
              <a:t>Jan Mould, RN, BSN, MEd</a:t>
            </a:r>
          </a:p>
          <a:p>
            <a:endParaRPr lang="en-US" dirty="0">
              <a:latin typeface="PT Sans" panose="020B0503020203020204" pitchFamily="34" charset="77"/>
            </a:endParaRPr>
          </a:p>
          <a:p>
            <a:endParaRPr lang="en-US" dirty="0">
              <a:latin typeface="PT Sans" panose="020B0503020203020204" pitchFamily="34" charset="77"/>
            </a:endParaRPr>
          </a:p>
        </p:txBody>
      </p:sp>
      <p:sp>
        <p:nvSpPr>
          <p:cNvPr id="18" name="Freeform: Shape 17">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1BFE68B-A9A9-4DA5-B485-97399A5063F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1" b="258"/>
          <a:stretch/>
        </p:blipFill>
        <p:spPr>
          <a:xfrm>
            <a:off x="6651243" y="1847941"/>
            <a:ext cx="4939504" cy="2779170"/>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22" name="Freeform: Shape 21">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26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heckerboard(across)">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mute="1">
                <p:cTn id="15" repeatCount="indefinite" fill="hold" display="0">
                  <p:stCondLst>
                    <p:cond delay="indefinite"/>
                  </p:stCondLst>
                </p:cTn>
                <p:tgtEl>
                  <p:spTgt spid="4"/>
                </p:tgtEl>
              </p:cMediaNode>
            </p:vide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a:extLst>
              <a:ext uri="{FF2B5EF4-FFF2-40B4-BE49-F238E27FC236}">
                <a16:creationId xmlns:a16="http://schemas.microsoft.com/office/drawing/2014/main" id="{A8CDAFA2-692A-0249-8519-F69BC96F6C1A}"/>
              </a:ext>
            </a:extLst>
          </p:cNvPr>
          <p:cNvSpPr>
            <a:spLocks noGrp="1"/>
          </p:cNvSpPr>
          <p:nvPr>
            <p:ph idx="1"/>
          </p:nvPr>
        </p:nvSpPr>
        <p:spPr>
          <a:xfrm>
            <a:off x="838200" y="1445616"/>
            <a:ext cx="2023753" cy="1808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Oval 23">
            <a:extLst>
              <a:ext uri="{FF2B5EF4-FFF2-40B4-BE49-F238E27FC236}">
                <a16:creationId xmlns:a16="http://schemas.microsoft.com/office/drawing/2014/main" id="{9E61D4F6-928E-104B-AE5B-7C2B0F0094B4}"/>
              </a:ext>
            </a:extLst>
          </p:cNvPr>
          <p:cNvSpPr/>
          <p:nvPr/>
        </p:nvSpPr>
        <p:spPr>
          <a:xfrm>
            <a:off x="1615126" y="2114778"/>
            <a:ext cx="469900" cy="469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Oval 24">
            <a:extLst>
              <a:ext uri="{FF2B5EF4-FFF2-40B4-BE49-F238E27FC236}">
                <a16:creationId xmlns:a16="http://schemas.microsoft.com/office/drawing/2014/main" id="{9BD0F7C1-8306-1742-A7D7-A05F49ED426D}"/>
              </a:ext>
            </a:extLst>
          </p:cNvPr>
          <p:cNvSpPr/>
          <p:nvPr/>
        </p:nvSpPr>
        <p:spPr>
          <a:xfrm flipH="1" flipV="1">
            <a:off x="2085026" y="3253840"/>
            <a:ext cx="70485" cy="450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3" name="TextBox 2">
            <a:extLst>
              <a:ext uri="{FF2B5EF4-FFF2-40B4-BE49-F238E27FC236}">
                <a16:creationId xmlns:a16="http://schemas.microsoft.com/office/drawing/2014/main" id="{F4312115-3D03-984B-AB47-A5961F2E6276}"/>
              </a:ext>
            </a:extLst>
          </p:cNvPr>
          <p:cNvSpPr txBox="1"/>
          <p:nvPr/>
        </p:nvSpPr>
        <p:spPr>
          <a:xfrm>
            <a:off x="4686299" y="745461"/>
            <a:ext cx="4615815" cy="5016758"/>
          </a:xfrm>
          <a:prstGeom prst="rect">
            <a:avLst/>
          </a:prstGeom>
          <a:noFill/>
        </p:spPr>
        <p:txBody>
          <a:bodyPr wrap="square" rtlCol="0">
            <a:spAutoFit/>
          </a:bodyPr>
          <a:lstStyle/>
          <a:p>
            <a:r>
              <a:rPr lang="en-US" sz="3200" dirty="0">
                <a:latin typeface="PT Sans" panose="020B0503020203020204" pitchFamily="34" charset="77"/>
              </a:rPr>
              <a:t>Due to the cars centripetal force on the pebble, it would be kicked directly upward.  Pebbles appear to be kicked back from the car because the car is moving forward.  Actually,  they are moving up and down.  </a:t>
            </a:r>
          </a:p>
        </p:txBody>
      </p:sp>
    </p:spTree>
    <p:extLst>
      <p:ext uri="{BB962C8B-B14F-4D97-AF65-F5344CB8AC3E}">
        <p14:creationId xmlns:p14="http://schemas.microsoft.com/office/powerpoint/2010/main" val="267794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17C36B8-95B0-C347-A8EA-F59EFDF7B177}"/>
              </a:ext>
            </a:extLst>
          </p:cNvPr>
          <p:cNvSpPr>
            <a:spLocks noGrp="1"/>
          </p:cNvSpPr>
          <p:nvPr>
            <p:ph idx="1"/>
          </p:nvPr>
        </p:nvSpPr>
        <p:spPr>
          <a:xfrm>
            <a:off x="4447308" y="591344"/>
            <a:ext cx="6906491" cy="5585619"/>
          </a:xfrm>
        </p:spPr>
        <p:txBody>
          <a:bodyPr anchor="ctr">
            <a:normAutofit/>
          </a:bodyPr>
          <a:lstStyle/>
          <a:p>
            <a:pPr marL="0" lvl="0" indent="0">
              <a:buNone/>
            </a:pPr>
            <a:r>
              <a:rPr lang="en-US" dirty="0">
                <a:latin typeface="PT Sans" panose="020B0503020203020204" pitchFamily="34" charset="77"/>
              </a:rPr>
              <a:t>What is wrong with the reasoning of the following statement?  </a:t>
            </a:r>
          </a:p>
          <a:p>
            <a:r>
              <a:rPr lang="en-US" dirty="0">
                <a:latin typeface="PT Sans" panose="020B0503020203020204" pitchFamily="34" charset="77"/>
              </a:rPr>
              <a:t>“Last Monday, a team of researchers randomly called 1,000 people at home between the hours of 11 am and 3 pm to determine the % of the population who had full-time jobs.  Of the people surveyed, only 60% have full-time jobs.  There is clearly a crisis of unemployment in this country.”</a:t>
            </a:r>
          </a:p>
          <a:p>
            <a:pPr marL="0" indent="0">
              <a:buNone/>
            </a:pP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A8B0C479-66EC-DF40-8601-63BB3F22E350}"/>
              </a:ext>
            </a:extLst>
          </p:cNvPr>
          <p:cNvSpPr txBox="1"/>
          <p:nvPr/>
        </p:nvSpPr>
        <p:spPr>
          <a:xfrm>
            <a:off x="7257143" y="5573486"/>
            <a:ext cx="2583543" cy="923330"/>
          </a:xfrm>
          <a:prstGeom prst="rect">
            <a:avLst/>
          </a:prstGeom>
          <a:noFill/>
        </p:spPr>
        <p:txBody>
          <a:bodyPr wrap="square" rtlCol="0">
            <a:spAutoFit/>
          </a:bodyPr>
          <a:lstStyle/>
          <a:p>
            <a:pPr algn="ctr"/>
            <a:r>
              <a:rPr lang="en-US" dirty="0">
                <a:latin typeface="PT Sans" panose="020B0503020203020204" pitchFamily="34" charset="77"/>
              </a:rPr>
              <a:t>The Daily Spark Critical Thinking Warm-Up Activities</a:t>
            </a:r>
          </a:p>
        </p:txBody>
      </p:sp>
    </p:spTree>
    <p:extLst>
      <p:ext uri="{BB962C8B-B14F-4D97-AF65-F5344CB8AC3E}">
        <p14:creationId xmlns:p14="http://schemas.microsoft.com/office/powerpoint/2010/main" val="401103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Questions">
            <a:extLst>
              <a:ext uri="{FF2B5EF4-FFF2-40B4-BE49-F238E27FC236}">
                <a16:creationId xmlns:a16="http://schemas.microsoft.com/office/drawing/2014/main" id="{DB28D23E-1E2A-4E32-9DE6-85DCF935D9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A8C05A5F-4185-5E46-B022-A7FE749073EE}"/>
              </a:ext>
            </a:extLst>
          </p:cNvPr>
          <p:cNvSpPr>
            <a:spLocks noGrp="1"/>
          </p:cNvSpPr>
          <p:nvPr>
            <p:ph idx="1"/>
          </p:nvPr>
        </p:nvSpPr>
        <p:spPr>
          <a:xfrm>
            <a:off x="5894962" y="1984443"/>
            <a:ext cx="5458838" cy="4192520"/>
          </a:xfrm>
        </p:spPr>
        <p:txBody>
          <a:bodyPr>
            <a:normAutofit/>
          </a:bodyPr>
          <a:lstStyle/>
          <a:p>
            <a:pPr marL="0" indent="0">
              <a:buNone/>
            </a:pPr>
            <a:r>
              <a:rPr lang="en-US" sz="3600" dirty="0">
                <a:latin typeface="PT Sans" panose="020B0503020203020204" pitchFamily="34" charset="77"/>
              </a:rPr>
              <a:t>Answer:  The survey was taken when most full- time employees would be at work.</a:t>
            </a:r>
          </a:p>
        </p:txBody>
      </p:sp>
    </p:spTree>
    <p:extLst>
      <p:ext uri="{BB962C8B-B14F-4D97-AF65-F5344CB8AC3E}">
        <p14:creationId xmlns:p14="http://schemas.microsoft.com/office/powerpoint/2010/main" val="41447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C8552D4-6DB9-6D4F-B8C6-BE91F8D14712}"/>
              </a:ext>
            </a:extLst>
          </p:cNvPr>
          <p:cNvSpPr>
            <a:spLocks noGrp="1"/>
          </p:cNvSpPr>
          <p:nvPr>
            <p:ph idx="1"/>
          </p:nvPr>
        </p:nvSpPr>
        <p:spPr>
          <a:xfrm>
            <a:off x="6096000" y="820880"/>
            <a:ext cx="5257799" cy="4889350"/>
          </a:xfrm>
        </p:spPr>
        <p:txBody>
          <a:bodyPr anchor="t">
            <a:normAutofit/>
          </a:bodyPr>
          <a:lstStyle/>
          <a:p>
            <a:r>
              <a:rPr lang="en-US" dirty="0">
                <a:latin typeface="PT Sans" panose="020B0503020203020204" pitchFamily="34" charset="77"/>
              </a:rPr>
              <a:t>At 8am, you place a certain amount of bacteria on a slide.  Every hour, the area covered by the bacteria doubles.  By 5pm, the slide is covered with bacteria.  The area of the slide is 2 cm</a:t>
            </a:r>
            <a:r>
              <a:rPr lang="en-US" baseline="30000" dirty="0">
                <a:latin typeface="PT Sans" panose="020B0503020203020204" pitchFamily="34" charset="77"/>
              </a:rPr>
              <a:t>2</a:t>
            </a:r>
            <a:r>
              <a:rPr lang="en-US" dirty="0">
                <a:latin typeface="PT Sans" panose="020B0503020203020204" pitchFamily="34" charset="77"/>
              </a:rPr>
              <a:t>.  At what time was half the slide covered with bacteria?</a:t>
            </a:r>
          </a:p>
          <a:p>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AE0DC40-01DC-794F-B8F1-E8943B7F3E44}"/>
              </a:ext>
            </a:extLst>
          </p:cNvPr>
          <p:cNvSpPr/>
          <p:nvPr/>
        </p:nvSpPr>
        <p:spPr>
          <a:xfrm>
            <a:off x="6671928" y="5282872"/>
            <a:ext cx="5378395" cy="369332"/>
          </a:xfrm>
          <a:prstGeom prst="rect">
            <a:avLst/>
          </a:prstGeom>
        </p:spPr>
        <p:txBody>
          <a:bodyPr wrap="none">
            <a:spAutoFit/>
          </a:bodyPr>
          <a:lstStyle/>
          <a:p>
            <a:pPr algn="ctr"/>
            <a:r>
              <a:rPr lang="en-US" dirty="0">
                <a:latin typeface="PT Sans" panose="020B0503020203020204" pitchFamily="34" charset="77"/>
              </a:rPr>
              <a:t>The Daily Spark Critical Thinking Warm-Up Activities</a:t>
            </a:r>
          </a:p>
        </p:txBody>
      </p:sp>
    </p:spTree>
    <p:extLst>
      <p:ext uri="{BB962C8B-B14F-4D97-AF65-F5344CB8AC3E}">
        <p14:creationId xmlns:p14="http://schemas.microsoft.com/office/powerpoint/2010/main" val="420125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1FCA7EC-3CA9-485B-A1CC-2B6F0F250BEA}"/>
              </a:ext>
            </a:extLst>
          </p:cNvPr>
          <p:cNvPicPr>
            <a:picLocks noChangeAspect="1"/>
          </p:cNvPicPr>
          <p:nvPr/>
        </p:nvPicPr>
        <p:blipFill rotWithShape="1">
          <a:blip r:embed="rId2"/>
          <a:srcRect l="22498" r="30241"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364B1D5-226F-2D40-8B59-6CFEC567524A}"/>
              </a:ext>
            </a:extLst>
          </p:cNvPr>
          <p:cNvSpPr>
            <a:spLocks noGrp="1"/>
          </p:cNvSpPr>
          <p:nvPr>
            <p:ph idx="1"/>
          </p:nvPr>
        </p:nvSpPr>
        <p:spPr>
          <a:xfrm>
            <a:off x="5827048" y="1868487"/>
            <a:ext cx="5721484" cy="4351338"/>
          </a:xfrm>
        </p:spPr>
        <p:txBody>
          <a:bodyPr>
            <a:normAutofit/>
          </a:bodyPr>
          <a:lstStyle/>
          <a:p>
            <a:r>
              <a:rPr lang="en-US" dirty="0">
                <a:latin typeface="PT Sans" panose="020B0503020203020204" pitchFamily="34" charset="77"/>
              </a:rPr>
              <a:t>Answer:  If the slide is completely covered at 5 pm and it doubles every hour, the slide would have been1/2 covered at 4 pm.  </a:t>
            </a:r>
          </a:p>
        </p:txBody>
      </p:sp>
    </p:spTree>
    <p:extLst>
      <p:ext uri="{BB962C8B-B14F-4D97-AF65-F5344CB8AC3E}">
        <p14:creationId xmlns:p14="http://schemas.microsoft.com/office/powerpoint/2010/main" val="156055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Arc 28">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5AB83C82-30AD-4DF2-A9AD-CE1547FDE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BC7881-A373-8F40-B90A-FAD98B5E2DC6}"/>
              </a:ext>
            </a:extLst>
          </p:cNvPr>
          <p:cNvSpPr>
            <a:spLocks noGrp="1"/>
          </p:cNvSpPr>
          <p:nvPr>
            <p:ph type="title"/>
          </p:nvPr>
        </p:nvSpPr>
        <p:spPr>
          <a:xfrm>
            <a:off x="3315031" y="1380754"/>
            <a:ext cx="5561938" cy="3408416"/>
          </a:xfrm>
        </p:spPr>
        <p:txBody>
          <a:bodyPr vert="horz" lIns="91440" tIns="45720" rIns="91440" bIns="45720" rtlCol="0" anchor="b">
            <a:normAutofit/>
          </a:bodyPr>
          <a:lstStyle/>
          <a:p>
            <a:pPr algn="ctr"/>
            <a:r>
              <a:rPr lang="en-US" sz="6000" kern="1200" dirty="0">
                <a:solidFill>
                  <a:srgbClr val="FFFFFF"/>
                </a:solidFill>
                <a:latin typeface="PT Sans" panose="020B0503020203020204" pitchFamily="34" charset="77"/>
              </a:rPr>
              <a:t>STORIES </a:t>
            </a:r>
            <a:br>
              <a:rPr lang="en-US" sz="6000" kern="1200" dirty="0">
                <a:solidFill>
                  <a:srgbClr val="FFFFFF"/>
                </a:solidFill>
                <a:latin typeface="PT Sans" panose="020B0503020203020204" pitchFamily="34" charset="77"/>
              </a:rPr>
            </a:br>
            <a:r>
              <a:rPr lang="en-US" sz="6000" kern="1200" dirty="0">
                <a:solidFill>
                  <a:srgbClr val="FFFFFF"/>
                </a:solidFill>
                <a:latin typeface="PT Sans" panose="020B0503020203020204" pitchFamily="34" charset="77"/>
              </a:rPr>
              <a:t>&amp; </a:t>
            </a:r>
            <a:br>
              <a:rPr lang="en-US" sz="6000" kern="1200" dirty="0">
                <a:solidFill>
                  <a:srgbClr val="FFFFFF"/>
                </a:solidFill>
                <a:latin typeface="PT Sans" panose="020B0503020203020204" pitchFamily="34" charset="77"/>
              </a:rPr>
            </a:br>
            <a:r>
              <a:rPr lang="en-US" sz="6000" kern="1200" dirty="0">
                <a:solidFill>
                  <a:srgbClr val="FFFFFF"/>
                </a:solidFill>
                <a:latin typeface="PT Sans" panose="020B0503020203020204" pitchFamily="34" charset="77"/>
              </a:rPr>
              <a:t>ACTIVITIES</a:t>
            </a:r>
          </a:p>
        </p:txBody>
      </p:sp>
      <p:sp>
        <p:nvSpPr>
          <p:cNvPr id="37" name="Arc 36">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72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C972B6-37F8-F94A-9A2A-C52B5B14FE5B}"/>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latin typeface="PT Sans" panose="020B0503020203020204" pitchFamily="34" charset="77"/>
              </a:rPr>
              <a:t>CHICKEN SOUP FOR THE TEENAGE SOUL</a:t>
            </a:r>
          </a:p>
        </p:txBody>
      </p:sp>
      <p:sp>
        <p:nvSpPr>
          <p:cNvPr id="14"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5" name="Content Placeholder 2">
            <a:extLst>
              <a:ext uri="{FF2B5EF4-FFF2-40B4-BE49-F238E27FC236}">
                <a16:creationId xmlns:a16="http://schemas.microsoft.com/office/drawing/2014/main" id="{11D78011-8A09-4041-95B8-5699794EC261}"/>
              </a:ext>
            </a:extLst>
          </p:cNvPr>
          <p:cNvGraphicFramePr>
            <a:graphicFrameLocks noGrp="1"/>
          </p:cNvGraphicFramePr>
          <p:nvPr>
            <p:ph idx="1"/>
            <p:extLst>
              <p:ext uri="{D42A27DB-BD31-4B8C-83A1-F6EECF244321}">
                <p14:modId xmlns:p14="http://schemas.microsoft.com/office/powerpoint/2010/main" val="2871330861"/>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17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heckerboard(across)">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5" grpId="0">
        <p:bldAsOne/>
      </p:bldGraphic>
      <p:bldGraphic spid="15" grpId="1">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C6F0B7-F35D-1E4B-B86C-2DC8C1FB7878}"/>
              </a:ext>
            </a:extLst>
          </p:cNvPr>
          <p:cNvSpPr>
            <a:spLocks noGrp="1"/>
          </p:cNvSpPr>
          <p:nvPr>
            <p:ph type="title"/>
          </p:nvPr>
        </p:nvSpPr>
        <p:spPr>
          <a:xfrm>
            <a:off x="5894962" y="479493"/>
            <a:ext cx="5458838" cy="1325563"/>
          </a:xfrm>
        </p:spPr>
        <p:txBody>
          <a:bodyPr>
            <a:normAutofit/>
          </a:bodyPr>
          <a:lstStyle/>
          <a:p>
            <a:r>
              <a:rPr lang="en-US" dirty="0">
                <a:latin typeface="PT Sans" panose="020B0503020203020204" pitchFamily="34" charset="77"/>
              </a:rPr>
              <a:t>Gifted Hands </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Books">
            <a:extLst>
              <a:ext uri="{FF2B5EF4-FFF2-40B4-BE49-F238E27FC236}">
                <a16:creationId xmlns:a16="http://schemas.microsoft.com/office/drawing/2014/main" id="{8AE368B4-929C-44C7-ACD6-42DF7E442F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FDDC9E07-A402-5441-BD95-537D60631181}"/>
              </a:ext>
            </a:extLst>
          </p:cNvPr>
          <p:cNvSpPr>
            <a:spLocks noGrp="1"/>
          </p:cNvSpPr>
          <p:nvPr>
            <p:ph idx="1"/>
          </p:nvPr>
        </p:nvSpPr>
        <p:spPr>
          <a:xfrm>
            <a:off x="5894962" y="1984443"/>
            <a:ext cx="5458838" cy="4192520"/>
          </a:xfrm>
        </p:spPr>
        <p:txBody>
          <a:bodyPr>
            <a:normAutofit lnSpcReduction="10000"/>
          </a:bodyPr>
          <a:lstStyle/>
          <a:p>
            <a:pPr marL="0" indent="0">
              <a:buNone/>
            </a:pPr>
            <a:endParaRPr lang="en-US" sz="3200" dirty="0">
              <a:latin typeface="PT Sans" panose="020B0503020203020204" pitchFamily="34" charset="77"/>
            </a:endParaRPr>
          </a:p>
          <a:p>
            <a:pPr marL="0" indent="0">
              <a:buNone/>
            </a:pPr>
            <a:endParaRPr lang="en-US" sz="3200" dirty="0">
              <a:latin typeface="PT Sans" panose="020B0503020203020204" pitchFamily="34" charset="77"/>
            </a:endParaRPr>
          </a:p>
          <a:p>
            <a:pPr marL="0" indent="0">
              <a:buNone/>
            </a:pPr>
            <a:endParaRPr lang="en-US" sz="3200" dirty="0">
              <a:latin typeface="PT Sans" panose="020B0503020203020204" pitchFamily="34" charset="77"/>
            </a:endParaRPr>
          </a:p>
          <a:p>
            <a:pPr marL="0" indent="0">
              <a:buNone/>
            </a:pPr>
            <a:endParaRPr lang="en-US" sz="3200" dirty="0">
              <a:latin typeface="PT Sans" panose="020B0503020203020204" pitchFamily="34" charset="77"/>
            </a:endParaRPr>
          </a:p>
          <a:p>
            <a:pPr marL="0" indent="0">
              <a:buNone/>
            </a:pPr>
            <a:endParaRPr lang="en-US" sz="3200" dirty="0">
              <a:latin typeface="PT Sans" panose="020B0503020203020204" pitchFamily="34" charset="77"/>
            </a:endParaRPr>
          </a:p>
          <a:p>
            <a:pPr marL="0" indent="0">
              <a:buNone/>
            </a:pPr>
            <a:endParaRPr lang="en-US" sz="3200" dirty="0">
              <a:latin typeface="PT Sans" panose="020B0503020203020204" pitchFamily="34" charset="77"/>
            </a:endParaRPr>
          </a:p>
          <a:p>
            <a:pPr marL="0" indent="0">
              <a:buNone/>
            </a:pPr>
            <a:r>
              <a:rPr lang="en-US" sz="3200" dirty="0">
                <a:latin typeface="PT Sans" panose="020B0503020203020204" pitchFamily="34" charset="77"/>
              </a:rPr>
              <a:t>All beginning students read and have a written test.</a:t>
            </a:r>
          </a:p>
          <a:p>
            <a:pPr marL="0" indent="0">
              <a:buNone/>
            </a:pPr>
            <a:endParaRPr lang="en-US" sz="3200" dirty="0">
              <a:latin typeface="PT Sans" panose="020B0503020203020204" pitchFamily="34" charset="77"/>
            </a:endParaRPr>
          </a:p>
        </p:txBody>
      </p:sp>
      <p:pic>
        <p:nvPicPr>
          <p:cNvPr id="4" name="Picture 3">
            <a:extLst>
              <a:ext uri="{FF2B5EF4-FFF2-40B4-BE49-F238E27FC236}">
                <a16:creationId xmlns:a16="http://schemas.microsoft.com/office/drawing/2014/main" id="{6A34E4AE-58DC-C041-A4F8-F53DA697AF02}"/>
              </a:ext>
            </a:extLst>
          </p:cNvPr>
          <p:cNvPicPr>
            <a:picLocks noChangeAspect="1"/>
          </p:cNvPicPr>
          <p:nvPr/>
        </p:nvPicPr>
        <p:blipFill>
          <a:blip r:embed="rId4"/>
          <a:stretch>
            <a:fillRect/>
          </a:stretch>
        </p:blipFill>
        <p:spPr>
          <a:xfrm>
            <a:off x="7323215" y="2270952"/>
            <a:ext cx="2235200" cy="2247900"/>
          </a:xfrm>
          <a:prstGeom prst="rect">
            <a:avLst/>
          </a:prstGeom>
        </p:spPr>
      </p:pic>
    </p:spTree>
    <p:extLst>
      <p:ext uri="{BB962C8B-B14F-4D97-AF65-F5344CB8AC3E}">
        <p14:creationId xmlns:p14="http://schemas.microsoft.com/office/powerpoint/2010/main" val="260146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5" name="Picture 34">
            <a:extLst>
              <a:ext uri="{FF2B5EF4-FFF2-40B4-BE49-F238E27FC236}">
                <a16:creationId xmlns:a16="http://schemas.microsoft.com/office/drawing/2014/main" id="{7DF37928-A1A5-460F-88EE-87CD7F92AC04}"/>
              </a:ext>
            </a:extLst>
          </p:cNvPr>
          <p:cNvPicPr>
            <a:picLocks noChangeAspect="1"/>
          </p:cNvPicPr>
          <p:nvPr/>
        </p:nvPicPr>
        <p:blipFill rotWithShape="1">
          <a:blip r:embed="rId3"/>
          <a:srcRect l="27042" r="25875"/>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41" name="Arc 4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95D5E6-B2FE-A840-8ECF-A8FAEE22D6DB}"/>
              </a:ext>
            </a:extLst>
          </p:cNvPr>
          <p:cNvSpPr>
            <a:spLocks noGrp="1"/>
          </p:cNvSpPr>
          <p:nvPr>
            <p:ph type="title"/>
          </p:nvPr>
        </p:nvSpPr>
        <p:spPr>
          <a:xfrm>
            <a:off x="5827048" y="407987"/>
            <a:ext cx="5721484" cy="1325563"/>
          </a:xfrm>
        </p:spPr>
        <p:txBody>
          <a:bodyPr>
            <a:normAutofit/>
          </a:bodyPr>
          <a:lstStyle/>
          <a:p>
            <a:r>
              <a:rPr lang="en-US" dirty="0">
                <a:latin typeface="PT Sans" panose="020B0503020203020204" pitchFamily="34" charset="77"/>
              </a:rPr>
              <a:t>A Little Something for You</a:t>
            </a:r>
          </a:p>
        </p:txBody>
      </p:sp>
      <p:sp>
        <p:nvSpPr>
          <p:cNvPr id="3" name="Content Placeholder 2">
            <a:extLst>
              <a:ext uri="{FF2B5EF4-FFF2-40B4-BE49-F238E27FC236}">
                <a16:creationId xmlns:a16="http://schemas.microsoft.com/office/drawing/2014/main" id="{63D7512A-DE99-2145-BC79-97A318273D9F}"/>
              </a:ext>
            </a:extLst>
          </p:cNvPr>
          <p:cNvSpPr>
            <a:spLocks noGrp="1"/>
          </p:cNvSpPr>
          <p:nvPr>
            <p:ph idx="1"/>
          </p:nvPr>
        </p:nvSpPr>
        <p:spPr>
          <a:xfrm>
            <a:off x="5827048" y="1868487"/>
            <a:ext cx="5721484" cy="4351338"/>
          </a:xfrm>
        </p:spPr>
        <p:txBody>
          <a:bodyPr>
            <a:normAutofit/>
          </a:bodyPr>
          <a:lstStyle/>
          <a:p>
            <a:r>
              <a:rPr lang="en-US" dirty="0">
                <a:latin typeface="PT Sans" panose="020B0503020203020204" pitchFamily="34" charset="77"/>
                <a:hlinkClick r:id="rId4"/>
              </a:rPr>
              <a:t>TAKE CARE OF YOURSELF</a:t>
            </a:r>
            <a:endParaRPr lang="en-US" dirty="0">
              <a:latin typeface="PT Sans" panose="020B0503020203020204" pitchFamily="34" charset="77"/>
            </a:endParaRPr>
          </a:p>
        </p:txBody>
      </p:sp>
    </p:spTree>
    <p:extLst>
      <p:ext uri="{BB962C8B-B14F-4D97-AF65-F5344CB8AC3E}">
        <p14:creationId xmlns:p14="http://schemas.microsoft.com/office/powerpoint/2010/main" val="103525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1F90A08-29CA-4C21-B6FF-AA041109FB07}"/>
              </a:ext>
            </a:extLst>
          </p:cNvPr>
          <p:cNvPicPr>
            <a:picLocks noChangeAspect="1"/>
          </p:cNvPicPr>
          <p:nvPr/>
        </p:nvPicPr>
        <p:blipFill rotWithShape="1">
          <a:blip r:embed="rId2"/>
          <a:srcRect l="50177" r="2562"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10">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B543005-BD3D-984C-BFA1-C0CDB813FA9E}"/>
              </a:ext>
            </a:extLst>
          </p:cNvPr>
          <p:cNvSpPr>
            <a:spLocks noGrp="1"/>
          </p:cNvSpPr>
          <p:nvPr>
            <p:ph idx="1"/>
          </p:nvPr>
        </p:nvSpPr>
        <p:spPr>
          <a:xfrm>
            <a:off x="5827048" y="1868487"/>
            <a:ext cx="5721484" cy="4351338"/>
          </a:xfrm>
        </p:spPr>
        <p:txBody>
          <a:bodyPr>
            <a:normAutofit/>
          </a:bodyPr>
          <a:lstStyle/>
          <a:p>
            <a:pPr marL="0" indent="0" algn="ctr">
              <a:buNone/>
            </a:pPr>
            <a:r>
              <a:rPr lang="en-US" sz="6000" dirty="0">
                <a:latin typeface="PT Sans" panose="020B0503020203020204" pitchFamily="34" charset="77"/>
              </a:rPr>
              <a:t>BELL RINGERS</a:t>
            </a:r>
          </a:p>
        </p:txBody>
      </p:sp>
    </p:spTree>
    <p:extLst>
      <p:ext uri="{BB962C8B-B14F-4D97-AF65-F5344CB8AC3E}">
        <p14:creationId xmlns:p14="http://schemas.microsoft.com/office/powerpoint/2010/main" val="31665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7">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3" name="Picture 23">
            <a:extLst>
              <a:ext uri="{FF2B5EF4-FFF2-40B4-BE49-F238E27FC236}">
                <a16:creationId xmlns:a16="http://schemas.microsoft.com/office/drawing/2014/main" id="{8771E0F1-A6E0-4E39-9E3B-59F3CC636A28}"/>
              </a:ext>
            </a:extLst>
          </p:cNvPr>
          <p:cNvPicPr>
            <a:picLocks noChangeAspect="1"/>
          </p:cNvPicPr>
          <p:nvPr/>
        </p:nvPicPr>
        <p:blipFill rotWithShape="1">
          <a:blip r:embed="rId2"/>
          <a:srcRect l="530" r="52563" b="-1"/>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4" name="Arc 29">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AC550D2-59BF-F249-935F-8100B9BBAC68}"/>
              </a:ext>
            </a:extLst>
          </p:cNvPr>
          <p:cNvSpPr>
            <a:spLocks noGrp="1"/>
          </p:cNvSpPr>
          <p:nvPr>
            <p:ph type="title"/>
          </p:nvPr>
        </p:nvSpPr>
        <p:spPr>
          <a:xfrm>
            <a:off x="5827048" y="407987"/>
            <a:ext cx="5721484" cy="1325563"/>
          </a:xfrm>
        </p:spPr>
        <p:txBody>
          <a:bodyPr>
            <a:normAutofit/>
          </a:bodyPr>
          <a:lstStyle/>
          <a:p>
            <a:r>
              <a:rPr lang="en-US" dirty="0">
                <a:latin typeface="PT Sans" panose="020B0503020203020204" pitchFamily="34" charset="77"/>
              </a:rPr>
              <a:t>Medical History Hero</a:t>
            </a:r>
            <a:br>
              <a:rPr lang="en-US" dirty="0"/>
            </a:br>
            <a:endParaRPr lang="en-US" dirty="0"/>
          </a:p>
        </p:txBody>
      </p:sp>
      <p:sp>
        <p:nvSpPr>
          <p:cNvPr id="3" name="Content Placeholder 2">
            <a:extLst>
              <a:ext uri="{FF2B5EF4-FFF2-40B4-BE49-F238E27FC236}">
                <a16:creationId xmlns:a16="http://schemas.microsoft.com/office/drawing/2014/main" id="{8FA4C3AB-CDEF-F54B-9494-F9EECEDDE3E4}"/>
              </a:ext>
            </a:extLst>
          </p:cNvPr>
          <p:cNvSpPr>
            <a:spLocks noGrp="1"/>
          </p:cNvSpPr>
          <p:nvPr>
            <p:ph idx="1"/>
          </p:nvPr>
        </p:nvSpPr>
        <p:spPr>
          <a:xfrm>
            <a:off x="5827048" y="1868487"/>
            <a:ext cx="5721484" cy="4351338"/>
          </a:xfrm>
        </p:spPr>
        <p:txBody>
          <a:bodyPr>
            <a:normAutofit/>
          </a:bodyPr>
          <a:lstStyle/>
          <a:p>
            <a:r>
              <a:rPr lang="en-US" dirty="0">
                <a:latin typeface="PT Sans" panose="020B0503020203020204" pitchFamily="34" charset="77"/>
              </a:rPr>
              <a:t>Pick a figure in medical history that you admire.  Write a letter to them, explaining why you admire his/her accomplishment and how it has affected your life and that of society.</a:t>
            </a:r>
          </a:p>
          <a:p>
            <a:endParaRPr lang="en-US" dirty="0">
              <a:latin typeface="PT Sans" panose="020B0503020203020204" pitchFamily="34" charset="77"/>
            </a:endParaRPr>
          </a:p>
          <a:p>
            <a:r>
              <a:rPr lang="en-US" dirty="0">
                <a:latin typeface="PT Sans" panose="020B0503020203020204" pitchFamily="34" charset="77"/>
              </a:rPr>
              <a:t>HOSA connection – Exploring Medical Innovations or Medical Innovations</a:t>
            </a:r>
          </a:p>
          <a:p>
            <a:endParaRPr lang="en-US" dirty="0"/>
          </a:p>
        </p:txBody>
      </p:sp>
    </p:spTree>
    <p:extLst>
      <p:ext uri="{BB962C8B-B14F-4D97-AF65-F5344CB8AC3E}">
        <p14:creationId xmlns:p14="http://schemas.microsoft.com/office/powerpoint/2010/main" val="179303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Arc 17">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1AA2C71-01B9-E044-844A-D93ABF1D5390}"/>
              </a:ext>
            </a:extLst>
          </p:cNvPr>
          <p:cNvSpPr>
            <a:spLocks noGrp="1"/>
          </p:cNvSpPr>
          <p:nvPr>
            <p:ph type="title"/>
          </p:nvPr>
        </p:nvSpPr>
        <p:spPr>
          <a:xfrm>
            <a:off x="838200" y="365125"/>
            <a:ext cx="10515600" cy="1325563"/>
          </a:xfrm>
        </p:spPr>
        <p:txBody>
          <a:bodyPr>
            <a:normAutofit/>
          </a:bodyPr>
          <a:lstStyle/>
          <a:p>
            <a:pPr algn="ctr"/>
            <a:r>
              <a:rPr lang="en-US" dirty="0">
                <a:latin typeface="PT Sans" panose="020B0503020203020204" pitchFamily="34" charset="77"/>
              </a:rPr>
              <a:t>The Cost of Technology</a:t>
            </a:r>
            <a:br>
              <a:rPr lang="en-US" dirty="0"/>
            </a:br>
            <a:endParaRPr lang="en-US" dirty="0"/>
          </a:p>
        </p:txBody>
      </p:sp>
      <p:graphicFrame>
        <p:nvGraphicFramePr>
          <p:cNvPr id="5" name="Content Placeholder 2">
            <a:extLst>
              <a:ext uri="{FF2B5EF4-FFF2-40B4-BE49-F238E27FC236}">
                <a16:creationId xmlns:a16="http://schemas.microsoft.com/office/drawing/2014/main" id="{E683D633-4515-4156-97D3-2C13CD228756}"/>
              </a:ext>
            </a:extLst>
          </p:cNvPr>
          <p:cNvGraphicFramePr>
            <a:graphicFrameLocks noGrp="1"/>
          </p:cNvGraphicFramePr>
          <p:nvPr>
            <p:ph idx="1"/>
            <p:extLst>
              <p:ext uri="{D42A27DB-BD31-4B8C-83A1-F6EECF244321}">
                <p14:modId xmlns:p14="http://schemas.microsoft.com/office/powerpoint/2010/main" val="3188555612"/>
              </p:ext>
            </p:extLst>
          </p:nvPr>
        </p:nvGraphicFramePr>
        <p:xfrm>
          <a:off x="511443" y="1690689"/>
          <a:ext cx="11220773" cy="44001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112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4232FF-20CE-8E42-84A6-604904DB6153}"/>
              </a:ext>
            </a:extLst>
          </p:cNvPr>
          <p:cNvSpPr>
            <a:spLocks noGrp="1"/>
          </p:cNvSpPr>
          <p:nvPr>
            <p:ph idx="1"/>
          </p:nvPr>
        </p:nvSpPr>
        <p:spPr>
          <a:xfrm>
            <a:off x="838200" y="1825625"/>
            <a:ext cx="5558489" cy="4351338"/>
          </a:xfrm>
        </p:spPr>
        <p:txBody>
          <a:bodyPr>
            <a:normAutofit/>
          </a:bodyPr>
          <a:lstStyle/>
          <a:p>
            <a:r>
              <a:rPr lang="en-US" dirty="0">
                <a:latin typeface="PT Sans" panose="020B0503020203020204" pitchFamily="34" charset="77"/>
              </a:rPr>
              <a:t>What are the three most pressing health problems in the United States today?  What ideas would you suggest to address these problems?</a:t>
            </a:r>
          </a:p>
          <a:p>
            <a:endParaRPr lang="en-US" dirty="0"/>
          </a:p>
          <a:p>
            <a:endParaRPr lang="en-US" dirty="0"/>
          </a:p>
          <a:p>
            <a:r>
              <a:rPr lang="en-US" dirty="0">
                <a:latin typeface="PT Sans" panose="020B0503020203020204" pitchFamily="34" charset="77"/>
              </a:rPr>
              <a:t>HOSA Connection – Community Awareness, Public Health or Health Education</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807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770F7-6C8E-6940-9821-B891CEA77F91}"/>
              </a:ext>
            </a:extLst>
          </p:cNvPr>
          <p:cNvSpPr>
            <a:spLocks noGrp="1"/>
          </p:cNvSpPr>
          <p:nvPr>
            <p:ph type="title"/>
          </p:nvPr>
        </p:nvSpPr>
        <p:spPr/>
        <p:txBody>
          <a:bodyPr/>
          <a:lstStyle/>
          <a:p>
            <a:r>
              <a:rPr lang="en-US" dirty="0">
                <a:latin typeface="PT Sans" panose="020B0503020203020204" pitchFamily="34" charset="77"/>
              </a:rPr>
              <a:t>Would pediatrics be your calling?</a:t>
            </a:r>
          </a:p>
        </p:txBody>
      </p:sp>
      <p:sp>
        <p:nvSpPr>
          <p:cNvPr id="3" name="Content Placeholder 2">
            <a:extLst>
              <a:ext uri="{FF2B5EF4-FFF2-40B4-BE49-F238E27FC236}">
                <a16:creationId xmlns:a16="http://schemas.microsoft.com/office/drawing/2014/main" id="{29DB51DF-6F57-9449-B174-D0219D07561C}"/>
              </a:ext>
            </a:extLst>
          </p:cNvPr>
          <p:cNvSpPr>
            <a:spLocks noGrp="1"/>
          </p:cNvSpPr>
          <p:nvPr>
            <p:ph idx="1"/>
          </p:nvPr>
        </p:nvSpPr>
        <p:spPr/>
        <p:txBody>
          <a:bodyPr/>
          <a:lstStyle/>
          <a:p>
            <a:endParaRPr lang="en-US" dirty="0"/>
          </a:p>
          <a:p>
            <a:pPr marL="0" indent="0">
              <a:buNone/>
            </a:pPr>
            <a:r>
              <a:rPr lang="en-US" dirty="0">
                <a:latin typeface="PT Sans" panose="020B0503020203020204" pitchFamily="34" charset="77"/>
                <a:hlinkClick r:id="rId2"/>
              </a:rPr>
              <a:t>Why be a pediatric nurse?</a:t>
            </a:r>
            <a:endParaRPr lang="en-US" dirty="0">
              <a:latin typeface="PT Sans" panose="020B0503020203020204" pitchFamily="34" charset="77"/>
            </a:endParaRPr>
          </a:p>
        </p:txBody>
      </p:sp>
      <p:pic>
        <p:nvPicPr>
          <p:cNvPr id="6" name="Picture 5">
            <a:extLst>
              <a:ext uri="{FF2B5EF4-FFF2-40B4-BE49-F238E27FC236}">
                <a16:creationId xmlns:a16="http://schemas.microsoft.com/office/drawing/2014/main" id="{734BAF7D-5779-8B4E-B415-1529BAB98FC4}"/>
              </a:ext>
            </a:extLst>
          </p:cNvPr>
          <p:cNvPicPr>
            <a:picLocks noChangeAspect="1"/>
          </p:cNvPicPr>
          <p:nvPr/>
        </p:nvPicPr>
        <p:blipFill>
          <a:blip r:embed="rId3"/>
          <a:stretch>
            <a:fillRect/>
          </a:stretch>
        </p:blipFill>
        <p:spPr>
          <a:xfrm>
            <a:off x="5773440" y="2788856"/>
            <a:ext cx="4516683" cy="2348675"/>
          </a:xfrm>
          <a:prstGeom prst="rect">
            <a:avLst/>
          </a:prstGeom>
          <a:effectLst>
            <a:reflection stA="91000" endPos="65000" dist="50800" dir="5400000" sy="-100000" algn="bl" rotWithShape="0"/>
          </a:effectLst>
        </p:spPr>
      </p:pic>
    </p:spTree>
    <p:extLst>
      <p:ext uri="{BB962C8B-B14F-4D97-AF65-F5344CB8AC3E}">
        <p14:creationId xmlns:p14="http://schemas.microsoft.com/office/powerpoint/2010/main" val="339713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descr="Brain in head">
            <a:extLst>
              <a:ext uri="{FF2B5EF4-FFF2-40B4-BE49-F238E27FC236}">
                <a16:creationId xmlns:a16="http://schemas.microsoft.com/office/drawing/2014/main" id="{1EAD2545-2328-47E5-A788-A877D4CAA55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1DEBE9C7-10E1-0C42-A5BE-143860F52AA1}"/>
              </a:ext>
            </a:extLst>
          </p:cNvPr>
          <p:cNvSpPr>
            <a:spLocks noGrp="1"/>
          </p:cNvSpPr>
          <p:nvPr>
            <p:ph idx="1"/>
          </p:nvPr>
        </p:nvSpPr>
        <p:spPr>
          <a:xfrm>
            <a:off x="5894962" y="1984443"/>
            <a:ext cx="5458838" cy="4192520"/>
          </a:xfrm>
        </p:spPr>
        <p:txBody>
          <a:bodyPr>
            <a:normAutofit/>
          </a:bodyPr>
          <a:lstStyle/>
          <a:p>
            <a:pPr marL="0" indent="0" algn="ctr">
              <a:buNone/>
            </a:pPr>
            <a:r>
              <a:rPr lang="en-US" sz="6000" dirty="0">
                <a:latin typeface="PT Sans" panose="020B0503020203020204" pitchFamily="34" charset="77"/>
              </a:rPr>
              <a:t>BRAIN TEASERS</a:t>
            </a:r>
          </a:p>
          <a:p>
            <a:pPr marL="0" indent="0" algn="ctr">
              <a:buNone/>
            </a:pPr>
            <a:endParaRPr lang="en-US" sz="4000" dirty="0">
              <a:latin typeface="PT Sans" panose="020B0503020203020204" pitchFamily="34" charset="77"/>
            </a:endParaRPr>
          </a:p>
          <a:p>
            <a:pPr marL="0" indent="0" algn="ctr">
              <a:buNone/>
            </a:pPr>
            <a:r>
              <a:rPr lang="en-US" sz="4000" dirty="0">
                <a:latin typeface="PT Sans" panose="020B0503020203020204" pitchFamily="34" charset="77"/>
              </a:rPr>
              <a:t>The Daily Spark Critical Thinking Warm-Up Activities</a:t>
            </a:r>
          </a:p>
        </p:txBody>
      </p:sp>
    </p:spTree>
    <p:extLst>
      <p:ext uri="{BB962C8B-B14F-4D97-AF65-F5344CB8AC3E}">
        <p14:creationId xmlns:p14="http://schemas.microsoft.com/office/powerpoint/2010/main" val="241795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52BB8-F1E0-0B4B-8491-ED5D792E2A77}"/>
              </a:ext>
            </a:extLst>
          </p:cNvPr>
          <p:cNvSpPr>
            <a:spLocks noGrp="1"/>
          </p:cNvSpPr>
          <p:nvPr>
            <p:ph type="title"/>
          </p:nvPr>
        </p:nvSpPr>
        <p:spPr/>
        <p:txBody>
          <a:bodyPr>
            <a:normAutofit/>
          </a:bodyPr>
          <a:lstStyle/>
          <a:p>
            <a:r>
              <a:rPr lang="en-US" dirty="0">
                <a:latin typeface="PT Sans" panose="020B0503020203020204" pitchFamily="34" charset="77"/>
              </a:rPr>
              <a:t>A car tire rolls over a pebble on the road, as in the diagram below:                      </a:t>
            </a:r>
            <a:endParaRPr lang="en-US" dirty="0"/>
          </a:p>
        </p:txBody>
      </p:sp>
      <p:sp>
        <p:nvSpPr>
          <p:cNvPr id="23" name="Content Placeholder 22">
            <a:extLst>
              <a:ext uri="{FF2B5EF4-FFF2-40B4-BE49-F238E27FC236}">
                <a16:creationId xmlns:a16="http://schemas.microsoft.com/office/drawing/2014/main" id="{A8CDAFA2-692A-0249-8519-F69BC96F6C1A}"/>
              </a:ext>
            </a:extLst>
          </p:cNvPr>
          <p:cNvSpPr>
            <a:spLocks noGrp="1"/>
          </p:cNvSpPr>
          <p:nvPr>
            <p:ph idx="1"/>
          </p:nvPr>
        </p:nvSpPr>
        <p:spPr>
          <a:xfrm>
            <a:off x="838200" y="1445616"/>
            <a:ext cx="2023753" cy="1808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4" name="Oval 23">
            <a:extLst>
              <a:ext uri="{FF2B5EF4-FFF2-40B4-BE49-F238E27FC236}">
                <a16:creationId xmlns:a16="http://schemas.microsoft.com/office/drawing/2014/main" id="{9E61D4F6-928E-104B-AE5B-7C2B0F0094B4}"/>
              </a:ext>
            </a:extLst>
          </p:cNvPr>
          <p:cNvSpPr/>
          <p:nvPr/>
        </p:nvSpPr>
        <p:spPr>
          <a:xfrm>
            <a:off x="1615126" y="2114778"/>
            <a:ext cx="469900" cy="4699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5" name="Oval 24">
            <a:extLst>
              <a:ext uri="{FF2B5EF4-FFF2-40B4-BE49-F238E27FC236}">
                <a16:creationId xmlns:a16="http://schemas.microsoft.com/office/drawing/2014/main" id="{9BD0F7C1-8306-1742-A7D7-A05F49ED426D}"/>
              </a:ext>
            </a:extLst>
          </p:cNvPr>
          <p:cNvSpPr/>
          <p:nvPr/>
        </p:nvSpPr>
        <p:spPr>
          <a:xfrm flipH="1" flipV="1">
            <a:off x="2085026" y="3253840"/>
            <a:ext cx="70485" cy="4508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26" name="TextBox 25">
            <a:extLst>
              <a:ext uri="{FF2B5EF4-FFF2-40B4-BE49-F238E27FC236}">
                <a16:creationId xmlns:a16="http://schemas.microsoft.com/office/drawing/2014/main" id="{87E86622-E815-444D-9D51-544F48599F90}"/>
              </a:ext>
            </a:extLst>
          </p:cNvPr>
          <p:cNvSpPr txBox="1"/>
          <p:nvPr/>
        </p:nvSpPr>
        <p:spPr>
          <a:xfrm>
            <a:off x="3313215" y="2930674"/>
            <a:ext cx="6840187" cy="646331"/>
          </a:xfrm>
          <a:prstGeom prst="rect">
            <a:avLst/>
          </a:prstGeom>
          <a:noFill/>
        </p:spPr>
        <p:txBody>
          <a:bodyPr wrap="square" rtlCol="0">
            <a:spAutoFit/>
          </a:bodyPr>
          <a:lstStyle/>
          <a:p>
            <a:r>
              <a:rPr lang="en-US" dirty="0">
                <a:latin typeface="PT Sans" panose="020B0503020203020204" pitchFamily="34" charset="77"/>
              </a:rPr>
              <a:t>Which of the arrows below shows the direction in which the tire will kick the ?</a:t>
            </a:r>
            <a:r>
              <a:rPr lang="en-US" dirty="0">
                <a:effectLst/>
                <a:latin typeface="PT Sans" panose="020B0503020203020204" pitchFamily="34" charset="77"/>
              </a:rPr>
              <a:t> </a:t>
            </a:r>
            <a:endParaRPr lang="en-US" dirty="0">
              <a:latin typeface="PT Sans" panose="020B0503020203020204" pitchFamily="34" charset="77"/>
            </a:endParaRPr>
          </a:p>
        </p:txBody>
      </p:sp>
      <p:cxnSp>
        <p:nvCxnSpPr>
          <p:cNvPr id="30" name="Straight Arrow Connector 29">
            <a:extLst>
              <a:ext uri="{FF2B5EF4-FFF2-40B4-BE49-F238E27FC236}">
                <a16:creationId xmlns:a16="http://schemas.microsoft.com/office/drawing/2014/main" id="{D421738B-61DF-4A46-A08E-DF2FA5C1FC40}"/>
              </a:ext>
            </a:extLst>
          </p:cNvPr>
          <p:cNvCxnSpPr>
            <a:cxnSpLocks/>
          </p:cNvCxnSpPr>
          <p:nvPr/>
        </p:nvCxnSpPr>
        <p:spPr>
          <a:xfrm flipH="1">
            <a:off x="3313215" y="4188059"/>
            <a:ext cx="12587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4758816-70E1-9E41-9C77-33A396B71CD2}"/>
              </a:ext>
            </a:extLst>
          </p:cNvPr>
          <p:cNvCxnSpPr>
            <a:cxnSpLocks/>
          </p:cNvCxnSpPr>
          <p:nvPr/>
        </p:nvCxnSpPr>
        <p:spPr>
          <a:xfrm flipH="1" flipV="1">
            <a:off x="5023261" y="3498989"/>
            <a:ext cx="916603" cy="7228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7CC11FA-7706-6044-8A93-72BD1506E29D}"/>
              </a:ext>
            </a:extLst>
          </p:cNvPr>
          <p:cNvCxnSpPr>
            <a:cxnSpLocks/>
          </p:cNvCxnSpPr>
          <p:nvPr/>
        </p:nvCxnSpPr>
        <p:spPr>
          <a:xfrm flipV="1">
            <a:off x="7222398" y="3370995"/>
            <a:ext cx="0" cy="850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8FF9C6FE-E30B-AE4B-B5A5-74FA0A8E3FF6}"/>
              </a:ext>
            </a:extLst>
          </p:cNvPr>
          <p:cNvCxnSpPr>
            <a:cxnSpLocks/>
          </p:cNvCxnSpPr>
          <p:nvPr/>
        </p:nvCxnSpPr>
        <p:spPr>
          <a:xfrm flipV="1">
            <a:off x="8709018" y="3465506"/>
            <a:ext cx="714723" cy="756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9B5E154-FA1B-0E48-83C8-0F9728866F5B}"/>
              </a:ext>
            </a:extLst>
          </p:cNvPr>
          <p:cNvSpPr txBox="1"/>
          <p:nvPr/>
        </p:nvSpPr>
        <p:spPr>
          <a:xfrm>
            <a:off x="2155512" y="5617029"/>
            <a:ext cx="3713868" cy="646331"/>
          </a:xfrm>
          <a:prstGeom prst="rect">
            <a:avLst/>
          </a:prstGeom>
          <a:noFill/>
        </p:spPr>
        <p:txBody>
          <a:bodyPr wrap="square" rtlCol="0">
            <a:spAutoFit/>
          </a:bodyPr>
          <a:lstStyle/>
          <a:p>
            <a:r>
              <a:rPr lang="en-US" dirty="0">
                <a:latin typeface="PT Sans" panose="020B0503020203020204" pitchFamily="34" charset="77"/>
              </a:rPr>
              <a:t>HOSA Connection – Forensic Science</a:t>
            </a:r>
          </a:p>
        </p:txBody>
      </p:sp>
      <p:sp>
        <p:nvSpPr>
          <p:cNvPr id="3" name="Rectangle 2">
            <a:extLst>
              <a:ext uri="{FF2B5EF4-FFF2-40B4-BE49-F238E27FC236}">
                <a16:creationId xmlns:a16="http://schemas.microsoft.com/office/drawing/2014/main" id="{9FD53F84-D7AF-FB46-9B77-A25A81B2D3A7}"/>
              </a:ext>
            </a:extLst>
          </p:cNvPr>
          <p:cNvSpPr/>
          <p:nvPr/>
        </p:nvSpPr>
        <p:spPr>
          <a:xfrm>
            <a:off x="6237087" y="5635725"/>
            <a:ext cx="5378395" cy="369332"/>
          </a:xfrm>
          <a:prstGeom prst="rect">
            <a:avLst/>
          </a:prstGeom>
        </p:spPr>
        <p:txBody>
          <a:bodyPr wrap="none">
            <a:spAutoFit/>
          </a:bodyPr>
          <a:lstStyle/>
          <a:p>
            <a:pPr algn="ctr"/>
            <a:r>
              <a:rPr lang="en-US" dirty="0">
                <a:latin typeface="PT Sans" panose="020B0503020203020204" pitchFamily="34" charset="77"/>
              </a:rPr>
              <a:t>The Daily Spark Critical Thinking Warm-Up Activities</a:t>
            </a:r>
          </a:p>
        </p:txBody>
      </p:sp>
    </p:spTree>
    <p:extLst>
      <p:ext uri="{BB962C8B-B14F-4D97-AF65-F5344CB8AC3E}">
        <p14:creationId xmlns:p14="http://schemas.microsoft.com/office/powerpoint/2010/main" val="3805121664"/>
      </p:ext>
    </p:extLst>
  </p:cSld>
  <p:clrMapOvr>
    <a:masterClrMapping/>
  </p:clrMapOvr>
</p:sld>
</file>

<file path=ppt/theme/theme1.xml><?xml version="1.0" encoding="utf-8"?>
<a:theme xmlns:a="http://schemas.openxmlformats.org/drawingml/2006/main" name="ShapesVTI">
  <a:themeElements>
    <a:clrScheme name="AnalogousFromDarkSeedLeftStep">
      <a:dk1>
        <a:srgbClr val="000000"/>
      </a:dk1>
      <a:lt1>
        <a:srgbClr val="FFFFFF"/>
      </a:lt1>
      <a:dk2>
        <a:srgbClr val="243B41"/>
      </a:dk2>
      <a:lt2>
        <a:srgbClr val="E5E8E2"/>
      </a:lt2>
      <a:accent1>
        <a:srgbClr val="8333E8"/>
      </a:accent1>
      <a:accent2>
        <a:srgbClr val="5450DF"/>
      </a:accent2>
      <a:accent3>
        <a:srgbClr val="2973E7"/>
      </a:accent3>
      <a:accent4>
        <a:srgbClr val="17B0D5"/>
      </a:accent4>
      <a:accent5>
        <a:srgbClr val="21B997"/>
      </a:accent5>
      <a:accent6>
        <a:srgbClr val="14BC51"/>
      </a:accent6>
      <a:hlink>
        <a:srgbClr val="30928C"/>
      </a:hlink>
      <a:folHlink>
        <a:srgbClr val="828282"/>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530</Words>
  <Application>Microsoft Macintosh PowerPoint</Application>
  <PresentationFormat>Widescreen</PresentationFormat>
  <Paragraphs>49</Paragraphs>
  <Slides>17</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Avenir Next LT Pro</vt:lpstr>
      <vt:lpstr>Calibri</vt:lpstr>
      <vt:lpstr>PT Sans</vt:lpstr>
      <vt:lpstr>Tw Cen MT</vt:lpstr>
      <vt:lpstr>ShapesVTI</vt:lpstr>
      <vt:lpstr>Here You Go – HOSA Favorites – Part I</vt:lpstr>
      <vt:lpstr>A Little Something for You</vt:lpstr>
      <vt:lpstr>PowerPoint Presentation</vt:lpstr>
      <vt:lpstr>Medical History Hero </vt:lpstr>
      <vt:lpstr>The Cost of Technology </vt:lpstr>
      <vt:lpstr>PowerPoint Presentation</vt:lpstr>
      <vt:lpstr>Would pediatrics be your calling?</vt:lpstr>
      <vt:lpstr>PowerPoint Presentation</vt:lpstr>
      <vt:lpstr>A car tire rolls over a pebble on the road, as in the diagram below:                      </vt:lpstr>
      <vt:lpstr>PowerPoint Presentation</vt:lpstr>
      <vt:lpstr>PowerPoint Presentation</vt:lpstr>
      <vt:lpstr>PowerPoint Presentation</vt:lpstr>
      <vt:lpstr>PowerPoint Presentation</vt:lpstr>
      <vt:lpstr>PowerPoint Presentation</vt:lpstr>
      <vt:lpstr>STORIES  &amp;  ACTIVITIES</vt:lpstr>
      <vt:lpstr>CHICKEN SOUP FOR THE TEENAGE SOUL</vt:lpstr>
      <vt:lpstr>Gifted Hands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 You Go – OUR Favorites – Part I</dc:title>
  <dc:creator>Microsoft Office User</dc:creator>
  <cp:lastModifiedBy>Bergen Morehouse</cp:lastModifiedBy>
  <cp:revision>9</cp:revision>
  <dcterms:created xsi:type="dcterms:W3CDTF">2020-08-08T20:58:20Z</dcterms:created>
  <dcterms:modified xsi:type="dcterms:W3CDTF">2020-08-11T00:13:06Z</dcterms:modified>
</cp:coreProperties>
</file>