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28"/>
  </p:notesMasterIdLst>
  <p:sldIdLst>
    <p:sldId id="256" r:id="rId3"/>
    <p:sldId id="260" r:id="rId4"/>
    <p:sldId id="285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0" r:id="rId24"/>
    <p:sldId id="281" r:id="rId25"/>
    <p:sldId id="283" r:id="rId26"/>
    <p:sldId id="282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304" autoAdjust="0"/>
    <p:restoredTop sz="94600"/>
  </p:normalViewPr>
  <p:slideViewPr>
    <p:cSldViewPr>
      <p:cViewPr varScale="1">
        <p:scale>
          <a:sx n="128" d="100"/>
          <a:sy n="128" d="100"/>
        </p:scale>
        <p:origin x="2232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45EA4E7-DD8D-4AB9-A816-D06F40B935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37532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EA4E7-DD8D-4AB9-A816-D06F40B935E8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098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1D7BA8A-07CA-4824-B14C-798C823FA87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19F1B0-EA74-4DAE-87F0-1FD5A322D4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720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A620C-FC1B-4E0A-B5DE-5EC7867623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6324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6AFD76A-C1E1-4DE1-83ED-B5996AA2DA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7E5365-9D27-47DA-9D56-7037448CAB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68339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45AE6-BCD6-4797-95E1-C0F8CA401A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95199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80792A-3DC8-4435-A6A0-BD466C8132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18875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D91F02-E527-47B5-9958-6E5D26ED38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40544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421F45-4EF7-4EA9-9E93-93A7AB432C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54150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7EFB0-94B4-4CF4-9F4D-B8C8A4B69A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38590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14DF9-E9D9-478D-AF46-C0CA664EB5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9594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85436C-3C0E-4C91-82F8-B2F89ACC55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26126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F3E143-E983-4511-AF96-30EF98BE2E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69827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4E7EA9-B309-4C84-894F-E83ADE89BA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5032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9ADFF-FCF3-4B8D-8DCA-7EEB388841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0959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1E4957-2A1B-43EE-8704-925C2A964F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0417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F85072-785B-461B-AEAC-21A58D6491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4899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AA98AB-B92E-4F64-B883-BBC72A9CCE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1899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4C18D-6269-4334-A25D-A321320085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3863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539C1E-3670-4321-8FE9-0E4B77F597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7899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3400E-41DD-423C-AA8D-491B326E73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6665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A5168A-283A-4467-95D0-C764BA257C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12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D9FAFAF-53C0-4A7D-A765-EAD871E0B1E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FF60C7F-FCFA-4698-8DF8-B9CB75B6366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w6GYQ7bDsY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Newborn Assessment</a:t>
            </a:r>
            <a:endParaRPr lang="en-US" altLang="en-U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Jan Mould, RN, BSN, MEd</a:t>
            </a:r>
          </a:p>
          <a:p>
            <a:r>
              <a:rPr lang="en-US" dirty="0"/>
              <a:t>HOSA – Future Health Professionals</a:t>
            </a:r>
          </a:p>
          <a:p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Exam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Purpose:</a:t>
            </a:r>
          </a:p>
          <a:p>
            <a:r>
              <a:rPr lang="en-US" dirty="0"/>
              <a:t>To evaluate transition from intrauterine to </a:t>
            </a:r>
            <a:r>
              <a:rPr lang="en-US" dirty="0" err="1"/>
              <a:t>extrauterine</a:t>
            </a:r>
            <a:r>
              <a:rPr lang="en-US" dirty="0"/>
              <a:t> and to detect congenital malformation or actual or potential disease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981013"/>
            <a:ext cx="4343400" cy="2357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9724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Immediately After Birth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Brief Assessment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Respiration</a:t>
            </a:r>
          </a:p>
          <a:p>
            <a:r>
              <a:rPr lang="en-US" dirty="0"/>
              <a:t>Circulation</a:t>
            </a:r>
          </a:p>
          <a:p>
            <a:r>
              <a:rPr lang="en-US" dirty="0"/>
              <a:t>Temperature</a:t>
            </a:r>
          </a:p>
          <a:p>
            <a:r>
              <a:rPr lang="en-US" dirty="0"/>
              <a:t>Neurological status</a:t>
            </a:r>
          </a:p>
          <a:p>
            <a:r>
              <a:rPr lang="en-US" dirty="0"/>
              <a:t>Screening for anomalies or disease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Minimal disturbance of baby </a:t>
            </a:r>
          </a:p>
          <a:p>
            <a:r>
              <a:rPr lang="en-US" dirty="0"/>
              <a:t>Careful to not lower body temperature by excessive exposure</a:t>
            </a:r>
          </a:p>
        </p:txBody>
      </p:sp>
    </p:spTree>
    <p:extLst>
      <p:ext uri="{BB962C8B-B14F-4D97-AF65-F5344CB8AC3E}">
        <p14:creationId xmlns:p14="http://schemas.microsoft.com/office/powerpoint/2010/main" val="252407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 Examination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Within 24 hours of birth and again prior to discharge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Observe from distance</a:t>
            </a:r>
          </a:p>
          <a:p>
            <a:r>
              <a:rPr lang="en-US" dirty="0"/>
              <a:t>Heart, chest &amp; pulses before baby begins to cry</a:t>
            </a:r>
          </a:p>
        </p:txBody>
      </p:sp>
    </p:spTree>
    <p:extLst>
      <p:ext uri="{BB962C8B-B14F-4D97-AF65-F5344CB8AC3E}">
        <p14:creationId xmlns:p14="http://schemas.microsoft.com/office/powerpoint/2010/main" val="392844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Examination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POSTURE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Flexion of legs &amp; arms when supine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Lack of posture – possible Down Syndrome or neurologic or muscle disease</a:t>
            </a:r>
          </a:p>
        </p:txBody>
      </p:sp>
    </p:spTree>
    <p:extLst>
      <p:ext uri="{BB962C8B-B14F-4D97-AF65-F5344CB8AC3E}">
        <p14:creationId xmlns:p14="http://schemas.microsoft.com/office/powerpoint/2010/main" val="389650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733" y="-170921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Color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72079"/>
            <a:ext cx="4040188" cy="639762"/>
          </a:xfrm>
        </p:spPr>
        <p:txBody>
          <a:bodyPr/>
          <a:lstStyle/>
          <a:p>
            <a:r>
              <a:rPr lang="en-US" dirty="0"/>
              <a:t>CYANOSIS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11841"/>
            <a:ext cx="4040188" cy="4514322"/>
          </a:xfrm>
        </p:spPr>
        <p:txBody>
          <a:bodyPr/>
          <a:lstStyle/>
          <a:p>
            <a:r>
              <a:rPr lang="en-US" dirty="0"/>
              <a:t>mild is normal at birth</a:t>
            </a:r>
          </a:p>
          <a:p>
            <a:r>
              <a:rPr lang="en-US" dirty="0"/>
              <a:t>Tongue &amp; mucus membranes should be pink</a:t>
            </a:r>
          </a:p>
          <a:p>
            <a:r>
              <a:rPr lang="en-US" dirty="0"/>
              <a:t>Peripheral cyanosis may last for a day or two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63533" y="1300427"/>
            <a:ext cx="4041775" cy="3951288"/>
          </a:xfrm>
        </p:spPr>
        <p:txBody>
          <a:bodyPr/>
          <a:lstStyle/>
          <a:p>
            <a:r>
              <a:rPr lang="en-US" dirty="0"/>
              <a:t>If continues – obstructed airway, respiratory disease, cardiac anomalies, neurologic depression</a:t>
            </a:r>
          </a:p>
        </p:txBody>
      </p:sp>
      <p:pic>
        <p:nvPicPr>
          <p:cNvPr id="1026" name="Picture 2" descr="The Blue Baby Syndromes | American Scientist">
            <a:extLst>
              <a:ext uri="{FF2B5EF4-FFF2-40B4-BE49-F238E27FC236}">
                <a16:creationId xmlns:a16="http://schemas.microsoft.com/office/drawing/2014/main" id="{D1E8F1C8-E6B8-BF48-9899-A215275FA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264782"/>
            <a:ext cx="23749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070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Jaundice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Common after second day of life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Present first 24 hours suggest hemolytic process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640138"/>
            <a:ext cx="3742772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5598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SKIN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BIRTH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Vernix</a:t>
            </a:r>
            <a:r>
              <a:rPr lang="en-US" dirty="0"/>
              <a:t> – cheesy white covering</a:t>
            </a:r>
          </a:p>
          <a:p>
            <a:r>
              <a:rPr lang="en-US" dirty="0"/>
              <a:t>Lanugo – fine hair on shoulders and back</a:t>
            </a:r>
          </a:p>
          <a:p>
            <a:r>
              <a:rPr lang="en-US" dirty="0"/>
              <a:t>White papules on nose and cheeks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/>
              <a:t>Petechiae</a:t>
            </a:r>
            <a:r>
              <a:rPr lang="en-US" dirty="0"/>
              <a:t> on scalp &amp; face</a:t>
            </a:r>
          </a:p>
          <a:p>
            <a:r>
              <a:rPr lang="en-US" dirty="0"/>
              <a:t>Mongolian spots- large blue patches over lumbar, buttocks or extremities common in dark-skinned races and tend to fade over time</a:t>
            </a:r>
          </a:p>
        </p:txBody>
      </p:sp>
    </p:spTree>
    <p:extLst>
      <p:ext uri="{BB962C8B-B14F-4D97-AF65-F5344CB8AC3E}">
        <p14:creationId xmlns:p14="http://schemas.microsoft.com/office/powerpoint/2010/main" val="3079619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Molding of head from pressure in pelvic area during vaginal birth</a:t>
            </a:r>
          </a:p>
          <a:p>
            <a:r>
              <a:rPr lang="en-US" dirty="0"/>
              <a:t>Fontanel- anterior &amp; posterior should be soft to palpation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/>
              <a:t>Anterior </a:t>
            </a:r>
            <a:r>
              <a:rPr lang="en-US" dirty="0" err="1"/>
              <a:t>fontanelle</a:t>
            </a:r>
            <a:r>
              <a:rPr lang="en-US" dirty="0"/>
              <a:t> 1 – 3 cm in size</a:t>
            </a:r>
          </a:p>
          <a:p>
            <a:r>
              <a:rPr lang="en-US" dirty="0"/>
              <a:t>Posterior </a:t>
            </a:r>
            <a:r>
              <a:rPr lang="en-US" dirty="0" err="1"/>
              <a:t>fontanelle</a:t>
            </a:r>
            <a:r>
              <a:rPr lang="en-US" dirty="0"/>
              <a:t> admit a fingertip</a:t>
            </a:r>
          </a:p>
          <a:p>
            <a:r>
              <a:rPr lang="en-US" dirty="0"/>
              <a:t>Head circumference should be between 33- 35 cm at full term</a:t>
            </a:r>
          </a:p>
        </p:txBody>
      </p:sp>
    </p:spTree>
    <p:extLst>
      <p:ext uri="{BB962C8B-B14F-4D97-AF65-F5344CB8AC3E}">
        <p14:creationId xmlns:p14="http://schemas.microsoft.com/office/powerpoint/2010/main" val="1300527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EYES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Slant upward may be indicative of Down Syndrome</a:t>
            </a:r>
          </a:p>
          <a:p>
            <a:r>
              <a:rPr lang="en-US" dirty="0"/>
              <a:t>Large eyes – congenital glaucoma</a:t>
            </a:r>
          </a:p>
          <a:p>
            <a:r>
              <a:rPr lang="en-US" dirty="0"/>
              <a:t>Too close together- possible fetal alcohol syndrome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Red reflex of light – check retina</a:t>
            </a:r>
          </a:p>
          <a:p>
            <a:r>
              <a:rPr lang="en-US" dirty="0"/>
              <a:t>Pupillary opacity- congenital cataracts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962400"/>
            <a:ext cx="3048000" cy="2078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1376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Low set ears chromosomal anomaly</a:t>
            </a:r>
          </a:p>
          <a:p>
            <a:r>
              <a:rPr lang="en-US" dirty="0"/>
              <a:t>Malformed ears – possible renal abnormalities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Down Syndrome – ears that fold over on top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124200"/>
            <a:ext cx="2895600" cy="3036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5382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initial assessment completed on a newborn must be thorough</a:t>
            </a:r>
          </a:p>
          <a:p>
            <a:r>
              <a:rPr lang="en-US" dirty="0"/>
              <a:t>Often problems are identified that require immediate attention including possible surgical intervention</a:t>
            </a:r>
          </a:p>
        </p:txBody>
      </p:sp>
    </p:spTree>
    <p:extLst>
      <p:ext uri="{BB962C8B-B14F-4D97-AF65-F5344CB8AC3E}">
        <p14:creationId xmlns:p14="http://schemas.microsoft.com/office/powerpoint/2010/main" val="917699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NOSE, MOUTH &amp; NECK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Nose check for patency by auscultation with a stethoscope</a:t>
            </a:r>
          </a:p>
          <a:p>
            <a:r>
              <a:rPr lang="en-US" dirty="0"/>
              <a:t>Babies are nose breathers for first few months of life so blockage of nasal canal can be life threatening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Neonatal tooth may be present but should be extracted</a:t>
            </a:r>
          </a:p>
          <a:p>
            <a:r>
              <a:rPr lang="en-US" dirty="0"/>
              <a:t>Observe for presence of a cleft</a:t>
            </a:r>
          </a:p>
          <a:p>
            <a:r>
              <a:rPr lang="en-US" dirty="0"/>
              <a:t>Neck checked for mass or goiter</a:t>
            </a:r>
          </a:p>
        </p:txBody>
      </p:sp>
    </p:spTree>
    <p:extLst>
      <p:ext uri="{BB962C8B-B14F-4D97-AF65-F5344CB8AC3E}">
        <p14:creationId xmlns:p14="http://schemas.microsoft.com/office/powerpoint/2010/main" val="2965695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CHEST &amp; RESPIRATORY SYSTEM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Rate of respirations 40 – 60</a:t>
            </a:r>
          </a:p>
          <a:p>
            <a:r>
              <a:rPr lang="en-US" dirty="0"/>
              <a:t>May experience short periods of apnea</a:t>
            </a:r>
          </a:p>
          <a:p>
            <a:r>
              <a:rPr lang="en-US" dirty="0"/>
              <a:t>No nasal flaring or intercostal retractions</a:t>
            </a:r>
          </a:p>
          <a:p>
            <a:r>
              <a:rPr lang="en-US" dirty="0"/>
              <a:t>Check clavicles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Breast may excrete small amount of milk</a:t>
            </a:r>
          </a:p>
          <a:p>
            <a:r>
              <a:rPr lang="en-US" dirty="0"/>
              <a:t>Widely spaced nipples may indicate chromosomal anomaly</a:t>
            </a:r>
          </a:p>
        </p:txBody>
      </p:sp>
    </p:spTree>
    <p:extLst>
      <p:ext uri="{BB962C8B-B14F-4D97-AF65-F5344CB8AC3E}">
        <p14:creationId xmlns:p14="http://schemas.microsoft.com/office/powerpoint/2010/main" val="194853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ABDOMEN &amp; BACK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Umbilical cord – two arteries and one vein</a:t>
            </a:r>
          </a:p>
          <a:p>
            <a:r>
              <a:rPr lang="en-US" dirty="0"/>
              <a:t>Umbilical hernia is common and usually resolves before two</a:t>
            </a:r>
          </a:p>
          <a:p>
            <a:r>
              <a:rPr lang="en-US" dirty="0"/>
              <a:t>Tight abdomen or abdominal distention suggests intestinal obstruction or ascites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Back should be looked at for midline defects</a:t>
            </a:r>
          </a:p>
          <a:p>
            <a:r>
              <a:rPr lang="en-US" dirty="0"/>
              <a:t>Deep sacral dimple needs to be investigated</a:t>
            </a:r>
          </a:p>
        </p:txBody>
      </p:sp>
    </p:spTree>
    <p:extLst>
      <p:ext uri="{BB962C8B-B14F-4D97-AF65-F5344CB8AC3E}">
        <p14:creationId xmlns:p14="http://schemas.microsoft.com/office/powerpoint/2010/main" val="105556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/>
      <p:bldP spid="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GENITAL &amp; ANUS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Female  - vaginal opening should be visible; mucous drainage present (not uncommon to  be bloody)</a:t>
            </a:r>
          </a:p>
          <a:p>
            <a:r>
              <a:rPr lang="en-US" dirty="0"/>
              <a:t>Male:  testes may not be fully descended at birth</a:t>
            </a:r>
          </a:p>
          <a:p>
            <a:r>
              <a:rPr lang="en-US" dirty="0"/>
              <a:t>Meatus should be located at tip of penis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Anus checked for patency, position &amp; anal reflex</a:t>
            </a:r>
          </a:p>
        </p:txBody>
      </p:sp>
    </p:spTree>
    <p:extLst>
      <p:ext uri="{BB962C8B-B14F-4D97-AF65-F5344CB8AC3E}">
        <p14:creationId xmlns:p14="http://schemas.microsoft.com/office/powerpoint/2010/main" val="1149438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EXTREMITIES &amp; HIPS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Bowing of legs is common</a:t>
            </a:r>
          </a:p>
          <a:p>
            <a:r>
              <a:rPr lang="en-US" dirty="0"/>
              <a:t>Should be able to place in normal position without difficulty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Hip dysplasia</a:t>
            </a:r>
          </a:p>
          <a:p>
            <a:r>
              <a:rPr lang="en-US" dirty="0"/>
              <a:t>More common in females</a:t>
            </a:r>
          </a:p>
          <a:p>
            <a:r>
              <a:rPr lang="en-US" dirty="0"/>
              <a:t>To check baby supine with the hips &amp; knees flexed to 90; hands at end of femur (greater and lesser trochanter)  click or clunk requires further evaluation</a:t>
            </a:r>
          </a:p>
        </p:txBody>
      </p:sp>
    </p:spTree>
    <p:extLst>
      <p:ext uri="{BB962C8B-B14F-4D97-AF65-F5344CB8AC3E}">
        <p14:creationId xmlns:p14="http://schemas.microsoft.com/office/powerpoint/2010/main" val="1092986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EXTREMITIES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Checked for </a:t>
            </a:r>
            <a:r>
              <a:rPr lang="en-US" dirty="0" err="1"/>
              <a:t>polydactyly</a:t>
            </a:r>
            <a:r>
              <a:rPr lang="en-US" dirty="0"/>
              <a:t> or </a:t>
            </a:r>
            <a:r>
              <a:rPr lang="en-US" dirty="0" err="1"/>
              <a:t>syndactyly</a:t>
            </a:r>
            <a:endParaRPr lang="en-US" dirty="0"/>
          </a:p>
          <a:p>
            <a:r>
              <a:rPr lang="en-US" dirty="0"/>
              <a:t>Palm creases –most have three</a:t>
            </a:r>
          </a:p>
          <a:p>
            <a:r>
              <a:rPr lang="en-US" dirty="0"/>
              <a:t>Single transvers palmar crease my indicate chromosomal anomalies such as Down Syndrome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7049" y="2667000"/>
            <a:ext cx="3798627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0302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452A3-E870-0D4E-803C-733327C03E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 wrap="square" anchor="b">
            <a:normAutofit/>
          </a:bodyPr>
          <a:lstStyle/>
          <a:p>
            <a:r>
              <a:rPr lang="en-US" dirty="0">
                <a:hlinkClick r:id="rId2"/>
              </a:rPr>
              <a:t>Apgar Score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088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APGAR SCORING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/>
              <a:t>Five factors are used to evaluate the baby's condition and each factor is scored on a scale of 0 to 2, with 2 being the best score:</a:t>
            </a:r>
          </a:p>
          <a:p>
            <a:pPr fontAlgn="base"/>
            <a:r>
              <a:rPr lang="en-US" b="1" dirty="0"/>
              <a:t>A</a:t>
            </a:r>
            <a:r>
              <a:rPr lang="en-US" dirty="0"/>
              <a:t>ppearance (skin color)</a:t>
            </a:r>
          </a:p>
          <a:p>
            <a:pPr fontAlgn="base"/>
            <a:r>
              <a:rPr lang="en-US" b="1" dirty="0"/>
              <a:t>P</a:t>
            </a:r>
            <a:r>
              <a:rPr lang="en-US" dirty="0"/>
              <a:t>ulse (heart rate)</a:t>
            </a:r>
          </a:p>
          <a:p>
            <a:pPr fontAlgn="base"/>
            <a:r>
              <a:rPr lang="en-US" b="1" dirty="0"/>
              <a:t>G</a:t>
            </a:r>
            <a:r>
              <a:rPr lang="en-US" dirty="0"/>
              <a:t>rimace response (reflexes)</a:t>
            </a:r>
          </a:p>
          <a:p>
            <a:pPr fontAlgn="base"/>
            <a:r>
              <a:rPr lang="en-US" b="1" dirty="0"/>
              <a:t>A</a:t>
            </a:r>
            <a:r>
              <a:rPr lang="en-US" dirty="0"/>
              <a:t>ctivity (muscle tone)</a:t>
            </a:r>
          </a:p>
          <a:p>
            <a:pPr fontAlgn="base"/>
            <a:r>
              <a:rPr lang="en-US" b="1" dirty="0"/>
              <a:t>R</a:t>
            </a:r>
            <a:r>
              <a:rPr lang="en-US" dirty="0"/>
              <a:t>espiration (breathing rate and effort)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761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APGAR SCORING</a:t>
            </a:r>
            <a:br>
              <a:rPr lang="en-US" dirty="0"/>
            </a:br>
            <a:r>
              <a:rPr lang="en-US" dirty="0"/>
              <a:t>One Minute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7 to 10  baby is good, normal usual care</a:t>
            </a:r>
          </a:p>
          <a:p>
            <a:r>
              <a:rPr lang="en-US" dirty="0"/>
              <a:t>4 – 6  mouth or nose suctioning &amp; possibly oxygen</a:t>
            </a:r>
          </a:p>
          <a:p>
            <a:r>
              <a:rPr lang="en-US" dirty="0"/>
              <a:t>3 or less  resuscitation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688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APGAR SCORE</a:t>
            </a:r>
            <a:br>
              <a:rPr lang="en-US" dirty="0"/>
            </a:br>
            <a:r>
              <a:rPr lang="en-US" dirty="0"/>
              <a:t>5 minutes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7 -10  normal</a:t>
            </a:r>
          </a:p>
          <a:p>
            <a:r>
              <a:rPr lang="en-US" dirty="0"/>
              <a:t>6 or less  medical attention and further evaluation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861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Measure</a:t>
            </a:r>
          </a:p>
          <a:p>
            <a:pPr lvl="1"/>
            <a:r>
              <a:rPr lang="en-US" dirty="0"/>
              <a:t>Weight</a:t>
            </a:r>
          </a:p>
          <a:p>
            <a:pPr lvl="1"/>
            <a:r>
              <a:rPr lang="en-US" dirty="0"/>
              <a:t>Height</a:t>
            </a:r>
          </a:p>
          <a:p>
            <a:pPr lvl="1"/>
            <a:r>
              <a:rPr lang="en-US" dirty="0"/>
              <a:t>Head circumference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RECTAL temp</a:t>
            </a:r>
          </a:p>
        </p:txBody>
      </p:sp>
    </p:spTree>
    <p:extLst>
      <p:ext uri="{BB962C8B-B14F-4D97-AF65-F5344CB8AC3E}">
        <p14:creationId xmlns:p14="http://schemas.microsoft.com/office/powerpoint/2010/main" val="47275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Pharmacological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 1 mg vitamin K IM to promote synthesis of coagulation factors and to prevent hemorrhagic disease</a:t>
            </a:r>
          </a:p>
          <a:p>
            <a:r>
              <a:rPr lang="en-US" dirty="0"/>
              <a:t>Erythromycin ointment in each eye to prevent gonococcal ophthalmia and also protect against chlamydia</a:t>
            </a:r>
          </a:p>
          <a:p>
            <a:r>
              <a:rPr lang="en-US" dirty="0"/>
              <a:t>Blood sample from heel for blood glucose level (should be greater than 40)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690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Cord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Examine hospital policy</a:t>
            </a:r>
          </a:p>
          <a:p>
            <a:pPr marL="0" indent="0">
              <a:buNone/>
            </a:pPr>
            <a:r>
              <a:rPr lang="en-US" dirty="0"/>
              <a:t>Some use triple dye </a:t>
            </a:r>
          </a:p>
          <a:p>
            <a:pPr marL="0" indent="0">
              <a:buNone/>
            </a:pPr>
            <a:r>
              <a:rPr lang="en-US" dirty="0"/>
              <a:t>Some use alcohol swabs</a:t>
            </a:r>
          </a:p>
        </p:txBody>
      </p:sp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657600"/>
            <a:ext cx="2895600" cy="2711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0525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med_0286_slide">
  <a:themeElements>
    <a:clrScheme name="Office Theme 2">
      <a:dk1>
        <a:srgbClr val="000000"/>
      </a:dk1>
      <a:lt1>
        <a:srgbClr val="99FFCC"/>
      </a:lt1>
      <a:dk2>
        <a:srgbClr val="000000"/>
      </a:dk2>
      <a:lt2>
        <a:srgbClr val="CCCCCC"/>
      </a:lt2>
      <a:accent1>
        <a:srgbClr val="337306"/>
      </a:accent1>
      <a:accent2>
        <a:srgbClr val="0B576E"/>
      </a:accent2>
      <a:accent3>
        <a:srgbClr val="CAFFE2"/>
      </a:accent3>
      <a:accent4>
        <a:srgbClr val="000000"/>
      </a:accent4>
      <a:accent5>
        <a:srgbClr val="ADBCAA"/>
      </a:accent5>
      <a:accent6>
        <a:srgbClr val="094E63"/>
      </a:accent6>
      <a:hlink>
        <a:srgbClr val="00592D"/>
      </a:hlink>
      <a:folHlink>
        <a:srgbClr val="413B6B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99FFCC"/>
        </a:lt1>
        <a:dk2>
          <a:srgbClr val="000000"/>
        </a:dk2>
        <a:lt2>
          <a:srgbClr val="CCCCCC"/>
        </a:lt2>
        <a:accent1>
          <a:srgbClr val="008040"/>
        </a:accent1>
        <a:accent2>
          <a:srgbClr val="00734C"/>
        </a:accent2>
        <a:accent3>
          <a:srgbClr val="CAFFE2"/>
        </a:accent3>
        <a:accent4>
          <a:srgbClr val="000000"/>
        </a:accent4>
        <a:accent5>
          <a:srgbClr val="AAC0AF"/>
        </a:accent5>
        <a:accent6>
          <a:srgbClr val="006844"/>
        </a:accent6>
        <a:hlink>
          <a:srgbClr val="006633"/>
        </a:hlink>
        <a:folHlink>
          <a:srgbClr val="00593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99FFCC"/>
        </a:lt1>
        <a:dk2>
          <a:srgbClr val="000000"/>
        </a:dk2>
        <a:lt2>
          <a:srgbClr val="CCCCCC"/>
        </a:lt2>
        <a:accent1>
          <a:srgbClr val="337306"/>
        </a:accent1>
        <a:accent2>
          <a:srgbClr val="0B576E"/>
        </a:accent2>
        <a:accent3>
          <a:srgbClr val="CAFFE2"/>
        </a:accent3>
        <a:accent4>
          <a:srgbClr val="000000"/>
        </a:accent4>
        <a:accent5>
          <a:srgbClr val="ADBCAA"/>
        </a:accent5>
        <a:accent6>
          <a:srgbClr val="094E63"/>
        </a:accent6>
        <a:hlink>
          <a:srgbClr val="00592D"/>
        </a:hlink>
        <a:folHlink>
          <a:srgbClr val="413B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99FFCC"/>
        </a:lt1>
        <a:dk2>
          <a:srgbClr val="000000"/>
        </a:dk2>
        <a:lt2>
          <a:srgbClr val="CCCCCC"/>
        </a:lt2>
        <a:accent1>
          <a:srgbClr val="944700"/>
        </a:accent1>
        <a:accent2>
          <a:srgbClr val="006633"/>
        </a:accent2>
        <a:accent3>
          <a:srgbClr val="CAFFE2"/>
        </a:accent3>
        <a:accent4>
          <a:srgbClr val="000000"/>
        </a:accent4>
        <a:accent5>
          <a:srgbClr val="C8B1AA"/>
        </a:accent5>
        <a:accent6>
          <a:srgbClr val="005C2D"/>
        </a:accent6>
        <a:hlink>
          <a:srgbClr val="732235"/>
        </a:hlink>
        <a:folHlink>
          <a:srgbClr val="5A1B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99FFCC"/>
        </a:lt1>
        <a:dk2>
          <a:srgbClr val="000000"/>
        </a:dk2>
        <a:lt2>
          <a:srgbClr val="CCCCCC"/>
        </a:lt2>
        <a:accent1>
          <a:srgbClr val="736500"/>
        </a:accent1>
        <a:accent2>
          <a:srgbClr val="8C3A2A"/>
        </a:accent2>
        <a:accent3>
          <a:srgbClr val="CAFFE2"/>
        </a:accent3>
        <a:accent4>
          <a:srgbClr val="000000"/>
        </a:accent4>
        <a:accent5>
          <a:srgbClr val="BCB8AA"/>
        </a:accent5>
        <a:accent6>
          <a:srgbClr val="7E3425"/>
        </a:accent6>
        <a:hlink>
          <a:srgbClr val="4D317A"/>
        </a:hlink>
        <a:folHlink>
          <a:srgbClr val="0459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008040"/>
        </a:accent1>
        <a:accent2>
          <a:srgbClr val="00734C"/>
        </a:accent2>
        <a:accent3>
          <a:srgbClr val="FFFFFF"/>
        </a:accent3>
        <a:accent4>
          <a:srgbClr val="000000"/>
        </a:accent4>
        <a:accent5>
          <a:srgbClr val="AAC0AF"/>
        </a:accent5>
        <a:accent6>
          <a:srgbClr val="006844"/>
        </a:accent6>
        <a:hlink>
          <a:srgbClr val="006633"/>
        </a:hlink>
        <a:folHlink>
          <a:srgbClr val="00593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37306"/>
        </a:accent1>
        <a:accent2>
          <a:srgbClr val="0B576E"/>
        </a:accent2>
        <a:accent3>
          <a:srgbClr val="FFFFFF"/>
        </a:accent3>
        <a:accent4>
          <a:srgbClr val="000000"/>
        </a:accent4>
        <a:accent5>
          <a:srgbClr val="ADBCAA"/>
        </a:accent5>
        <a:accent6>
          <a:srgbClr val="094E63"/>
        </a:accent6>
        <a:hlink>
          <a:srgbClr val="00592D"/>
        </a:hlink>
        <a:folHlink>
          <a:srgbClr val="413B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44700"/>
        </a:accent1>
        <a:accent2>
          <a:srgbClr val="006633"/>
        </a:accent2>
        <a:accent3>
          <a:srgbClr val="FFFFFF"/>
        </a:accent3>
        <a:accent4>
          <a:srgbClr val="000000"/>
        </a:accent4>
        <a:accent5>
          <a:srgbClr val="C8B1AA"/>
        </a:accent5>
        <a:accent6>
          <a:srgbClr val="005C2D"/>
        </a:accent6>
        <a:hlink>
          <a:srgbClr val="732235"/>
        </a:hlink>
        <a:folHlink>
          <a:srgbClr val="5A1B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36500"/>
        </a:accent1>
        <a:accent2>
          <a:srgbClr val="8C3A2A"/>
        </a:accent2>
        <a:accent3>
          <a:srgbClr val="FFFFFF"/>
        </a:accent3>
        <a:accent4>
          <a:srgbClr val="000000"/>
        </a:accent4>
        <a:accent5>
          <a:srgbClr val="BCB8AA"/>
        </a:accent5>
        <a:accent6>
          <a:srgbClr val="7E3425"/>
        </a:accent6>
        <a:hlink>
          <a:srgbClr val="4D317A"/>
        </a:hlink>
        <a:folHlink>
          <a:srgbClr val="04592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99FFCC"/>
      </a:lt1>
      <a:dk2>
        <a:srgbClr val="000000"/>
      </a:dk2>
      <a:lt2>
        <a:srgbClr val="CCCCCC"/>
      </a:lt2>
      <a:accent1>
        <a:srgbClr val="337306"/>
      </a:accent1>
      <a:accent2>
        <a:srgbClr val="0B576E"/>
      </a:accent2>
      <a:accent3>
        <a:srgbClr val="CAFFE2"/>
      </a:accent3>
      <a:accent4>
        <a:srgbClr val="000000"/>
      </a:accent4>
      <a:accent5>
        <a:srgbClr val="ADBCAA"/>
      </a:accent5>
      <a:accent6>
        <a:srgbClr val="094E63"/>
      </a:accent6>
      <a:hlink>
        <a:srgbClr val="00592D"/>
      </a:hlink>
      <a:folHlink>
        <a:srgbClr val="413B6B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99FFCC"/>
        </a:lt1>
        <a:dk2>
          <a:srgbClr val="000000"/>
        </a:dk2>
        <a:lt2>
          <a:srgbClr val="CCCCCC"/>
        </a:lt2>
        <a:accent1>
          <a:srgbClr val="008040"/>
        </a:accent1>
        <a:accent2>
          <a:srgbClr val="00734C"/>
        </a:accent2>
        <a:accent3>
          <a:srgbClr val="CAFFE2"/>
        </a:accent3>
        <a:accent4>
          <a:srgbClr val="000000"/>
        </a:accent4>
        <a:accent5>
          <a:srgbClr val="AAC0AF"/>
        </a:accent5>
        <a:accent6>
          <a:srgbClr val="006844"/>
        </a:accent6>
        <a:hlink>
          <a:srgbClr val="006633"/>
        </a:hlink>
        <a:folHlink>
          <a:srgbClr val="00593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99FFCC"/>
        </a:lt1>
        <a:dk2>
          <a:srgbClr val="000000"/>
        </a:dk2>
        <a:lt2>
          <a:srgbClr val="CCCCCC"/>
        </a:lt2>
        <a:accent1>
          <a:srgbClr val="337306"/>
        </a:accent1>
        <a:accent2>
          <a:srgbClr val="0B576E"/>
        </a:accent2>
        <a:accent3>
          <a:srgbClr val="CAFFE2"/>
        </a:accent3>
        <a:accent4>
          <a:srgbClr val="000000"/>
        </a:accent4>
        <a:accent5>
          <a:srgbClr val="ADBCAA"/>
        </a:accent5>
        <a:accent6>
          <a:srgbClr val="094E63"/>
        </a:accent6>
        <a:hlink>
          <a:srgbClr val="00592D"/>
        </a:hlink>
        <a:folHlink>
          <a:srgbClr val="413B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99FFCC"/>
        </a:lt1>
        <a:dk2>
          <a:srgbClr val="000000"/>
        </a:dk2>
        <a:lt2>
          <a:srgbClr val="CCCCCC"/>
        </a:lt2>
        <a:accent1>
          <a:srgbClr val="944700"/>
        </a:accent1>
        <a:accent2>
          <a:srgbClr val="006633"/>
        </a:accent2>
        <a:accent3>
          <a:srgbClr val="CAFFE2"/>
        </a:accent3>
        <a:accent4>
          <a:srgbClr val="000000"/>
        </a:accent4>
        <a:accent5>
          <a:srgbClr val="C8B1AA"/>
        </a:accent5>
        <a:accent6>
          <a:srgbClr val="005C2D"/>
        </a:accent6>
        <a:hlink>
          <a:srgbClr val="732235"/>
        </a:hlink>
        <a:folHlink>
          <a:srgbClr val="5A1B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99FFCC"/>
        </a:lt1>
        <a:dk2>
          <a:srgbClr val="000000"/>
        </a:dk2>
        <a:lt2>
          <a:srgbClr val="CCCCCC"/>
        </a:lt2>
        <a:accent1>
          <a:srgbClr val="736500"/>
        </a:accent1>
        <a:accent2>
          <a:srgbClr val="8C3A2A"/>
        </a:accent2>
        <a:accent3>
          <a:srgbClr val="CAFFE2"/>
        </a:accent3>
        <a:accent4>
          <a:srgbClr val="000000"/>
        </a:accent4>
        <a:accent5>
          <a:srgbClr val="BCB8AA"/>
        </a:accent5>
        <a:accent6>
          <a:srgbClr val="7E3425"/>
        </a:accent6>
        <a:hlink>
          <a:srgbClr val="4D317A"/>
        </a:hlink>
        <a:folHlink>
          <a:srgbClr val="0459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008040"/>
        </a:accent1>
        <a:accent2>
          <a:srgbClr val="00734C"/>
        </a:accent2>
        <a:accent3>
          <a:srgbClr val="FFFFFF"/>
        </a:accent3>
        <a:accent4>
          <a:srgbClr val="000000"/>
        </a:accent4>
        <a:accent5>
          <a:srgbClr val="AAC0AF"/>
        </a:accent5>
        <a:accent6>
          <a:srgbClr val="006844"/>
        </a:accent6>
        <a:hlink>
          <a:srgbClr val="006633"/>
        </a:hlink>
        <a:folHlink>
          <a:srgbClr val="00593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37306"/>
        </a:accent1>
        <a:accent2>
          <a:srgbClr val="0B576E"/>
        </a:accent2>
        <a:accent3>
          <a:srgbClr val="FFFFFF"/>
        </a:accent3>
        <a:accent4>
          <a:srgbClr val="000000"/>
        </a:accent4>
        <a:accent5>
          <a:srgbClr val="ADBCAA"/>
        </a:accent5>
        <a:accent6>
          <a:srgbClr val="094E63"/>
        </a:accent6>
        <a:hlink>
          <a:srgbClr val="00592D"/>
        </a:hlink>
        <a:folHlink>
          <a:srgbClr val="413B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44700"/>
        </a:accent1>
        <a:accent2>
          <a:srgbClr val="006633"/>
        </a:accent2>
        <a:accent3>
          <a:srgbClr val="FFFFFF"/>
        </a:accent3>
        <a:accent4>
          <a:srgbClr val="000000"/>
        </a:accent4>
        <a:accent5>
          <a:srgbClr val="C8B1AA"/>
        </a:accent5>
        <a:accent6>
          <a:srgbClr val="005C2D"/>
        </a:accent6>
        <a:hlink>
          <a:srgbClr val="732235"/>
        </a:hlink>
        <a:folHlink>
          <a:srgbClr val="5A1B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36500"/>
        </a:accent1>
        <a:accent2>
          <a:srgbClr val="8C3A2A"/>
        </a:accent2>
        <a:accent3>
          <a:srgbClr val="FFFFFF"/>
        </a:accent3>
        <a:accent4>
          <a:srgbClr val="000000"/>
        </a:accent4>
        <a:accent5>
          <a:srgbClr val="BCB8AA"/>
        </a:accent5>
        <a:accent6>
          <a:srgbClr val="7E3425"/>
        </a:accent6>
        <a:hlink>
          <a:srgbClr val="4D317A"/>
        </a:hlink>
        <a:folHlink>
          <a:srgbClr val="04592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772</Words>
  <Application>Microsoft Macintosh PowerPoint</Application>
  <PresentationFormat>On-screen Show (4:3)</PresentationFormat>
  <Paragraphs>124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med_0286_slide</vt:lpstr>
      <vt:lpstr>1_Default Design</vt:lpstr>
      <vt:lpstr>Newborn Assessment</vt:lpstr>
      <vt:lpstr>Critical Assessment</vt:lpstr>
      <vt:lpstr>Apgar Score </vt:lpstr>
      <vt:lpstr>APGAR SCORING</vt:lpstr>
      <vt:lpstr>APGAR SCORING One Minute</vt:lpstr>
      <vt:lpstr>APGAR SCORE 5 minutes</vt:lpstr>
      <vt:lpstr>First Steps</vt:lpstr>
      <vt:lpstr>Pharmacological Care</vt:lpstr>
      <vt:lpstr>Cord Care</vt:lpstr>
      <vt:lpstr>Physical Exam</vt:lpstr>
      <vt:lpstr>Immediately After Birth</vt:lpstr>
      <vt:lpstr>Complete Examination</vt:lpstr>
      <vt:lpstr>General Examination</vt:lpstr>
      <vt:lpstr>Color</vt:lpstr>
      <vt:lpstr>COLOR</vt:lpstr>
      <vt:lpstr>SKIN</vt:lpstr>
      <vt:lpstr>HEAD</vt:lpstr>
      <vt:lpstr>EYES</vt:lpstr>
      <vt:lpstr>EAR</vt:lpstr>
      <vt:lpstr>NOSE, MOUTH &amp; NECK</vt:lpstr>
      <vt:lpstr>CHEST &amp; RESPIRATORY SYSTEM</vt:lpstr>
      <vt:lpstr>ABDOMEN &amp; BACK</vt:lpstr>
      <vt:lpstr>GENITAL &amp; ANUS</vt:lpstr>
      <vt:lpstr>EXTREMITIES &amp; HIPS</vt:lpstr>
      <vt:lpstr>EXTREMITIES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Newborn Assessment</dc:title>
  <dc:creator>Microsoft Office User</dc:creator>
  <cp:lastModifiedBy>Bergen Morehouse</cp:lastModifiedBy>
  <cp:revision>5</cp:revision>
  <dcterms:created xsi:type="dcterms:W3CDTF">2020-10-13T19:40:34Z</dcterms:created>
  <dcterms:modified xsi:type="dcterms:W3CDTF">2020-10-28T05:54:01Z</dcterms:modified>
</cp:coreProperties>
</file>